
<file path=[Content_Types].xml><?xml version="1.0" encoding="utf-8"?>
<Types xmlns="http://schemas.openxmlformats.org/package/2006/content-types">
  <Default Extension="png" ContentType="image/png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10.xml" ContentType="application/vnd.openxmlformats-officedocument.presentationml.notesSlide+xml"/>
  <Override PartName="/ppt/ink/ink5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1"/>
  </p:sldMasterIdLst>
  <p:notesMasterIdLst>
    <p:notesMasterId r:id="rId29"/>
  </p:notesMasterIdLst>
  <p:handoutMasterIdLst>
    <p:handoutMasterId r:id="rId30"/>
  </p:handoutMasterIdLst>
  <p:sldIdLst>
    <p:sldId id="440" r:id="rId2"/>
    <p:sldId id="509" r:id="rId3"/>
    <p:sldId id="543" r:id="rId4"/>
    <p:sldId id="544" r:id="rId5"/>
    <p:sldId id="559" r:id="rId6"/>
    <p:sldId id="545" r:id="rId7"/>
    <p:sldId id="558" r:id="rId8"/>
    <p:sldId id="549" r:id="rId9"/>
    <p:sldId id="447" r:id="rId10"/>
    <p:sldId id="561" r:id="rId11"/>
    <p:sldId id="451" r:id="rId12"/>
    <p:sldId id="553" r:id="rId13"/>
    <p:sldId id="550" r:id="rId14"/>
    <p:sldId id="455" r:id="rId15"/>
    <p:sldId id="456" r:id="rId16"/>
    <p:sldId id="457" r:id="rId17"/>
    <p:sldId id="459" r:id="rId18"/>
    <p:sldId id="460" r:id="rId19"/>
    <p:sldId id="552" r:id="rId20"/>
    <p:sldId id="551" r:id="rId21"/>
    <p:sldId id="556" r:id="rId22"/>
    <p:sldId id="464" r:id="rId23"/>
    <p:sldId id="465" r:id="rId24"/>
    <p:sldId id="466" r:id="rId25"/>
    <p:sldId id="557" r:id="rId26"/>
    <p:sldId id="555" r:id="rId27"/>
    <p:sldId id="560" r:id="rId28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WenQuanYi Micro Hei" charset="0"/>
        <a:cs typeface="WenQuanYi Micro Hei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WenQuanYi Micro Hei" charset="0"/>
        <a:cs typeface="WenQuanYi Micro Hei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WenQuanYi Micro Hei" charset="0"/>
        <a:cs typeface="WenQuanYi Micro Hei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WenQuanYi Micro Hei" charset="0"/>
        <a:cs typeface="WenQuanYi Micro Hei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WenQuanYi Micro Hei" charset="0"/>
        <a:cs typeface="WenQuanYi Micro Hei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WenQuanYi Micro Hei" charset="0"/>
        <a:cs typeface="WenQuanYi Micro Hei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WenQuanYi Micro Hei" charset="0"/>
        <a:cs typeface="WenQuanYi Micro Hei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WenQuanYi Micro Hei" charset="0"/>
        <a:cs typeface="WenQuanYi Micro Hei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WenQuanYi Micro Hei" charset="0"/>
        <a:cs typeface="WenQuanYi Micro Hei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98CD2D4-E9AF-4750-963F-505DFFF0793B}">
          <p14:sldIdLst>
            <p14:sldId id="440"/>
            <p14:sldId id="509"/>
            <p14:sldId id="543"/>
            <p14:sldId id="544"/>
            <p14:sldId id="559"/>
            <p14:sldId id="545"/>
            <p14:sldId id="558"/>
            <p14:sldId id="549"/>
            <p14:sldId id="447"/>
            <p14:sldId id="561"/>
            <p14:sldId id="451"/>
            <p14:sldId id="553"/>
            <p14:sldId id="550"/>
            <p14:sldId id="455"/>
            <p14:sldId id="456"/>
            <p14:sldId id="457"/>
            <p14:sldId id="459"/>
            <p14:sldId id="460"/>
            <p14:sldId id="552"/>
            <p14:sldId id="551"/>
            <p14:sldId id="556"/>
            <p14:sldId id="464"/>
            <p14:sldId id="465"/>
            <p14:sldId id="466"/>
            <p14:sldId id="557"/>
            <p14:sldId id="555"/>
            <p14:sldId id="5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CC"/>
    <a:srgbClr val="FF3300"/>
    <a:srgbClr val="FF9933"/>
    <a:srgbClr val="B000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89748" autoAdjust="0"/>
  </p:normalViewPr>
  <p:slideViewPr>
    <p:cSldViewPr>
      <p:cViewPr varScale="1">
        <p:scale>
          <a:sx n="73" d="100"/>
          <a:sy n="73" d="100"/>
        </p:scale>
        <p:origin x="1152" y="4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78"/>
    </p:cViewPr>
  </p:sorterViewPr>
  <p:notesViewPr>
    <p:cSldViewPr>
      <p:cViewPr varScale="1">
        <p:scale>
          <a:sx n="57" d="100"/>
          <a:sy n="57" d="100"/>
        </p:scale>
        <p:origin x="2496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6F5E1EC-61B3-4790-B6BD-6DBA28C986C0}" type="datetime1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IITH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566AA9-D266-4D13-8D63-691C93B4E0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0966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4-12-09T16:29:11.40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4729459-4C08-4FA4-B7BE-DDA4E75A5006}" emma:medium="tactile" emma:mode="ink">
          <msink:context xmlns:msink="http://schemas.microsoft.com/ink/2010/main" type="inkDrawing" rotatedBoundingBox="17211,14909 17881,8243 20835,8540 20164,15206" hotPoints="19861,8806 20537,14136 18245,14427 17569,9097" semanticType="enclosure" shapeName="Rectangle"/>
        </emma:interpretation>
      </emma:emma>
    </inkml:annotationXML>
    <inkml:trace contextRef="#ctx0" brushRef="#br0">1881 99 211 0,'0'0'70'16,"0"0"-18"-16,0 0-20 15,0 0-21-15,0 0 0 16,0 0 2-16,-24 11 3 16,24-11 3-16,-20 0 3 15,20 0 1-15,-23-11 2 16,23 11 3-16,-22-9-1 0,22 9-4 16,-29-2-2-16,29 2-4 15,-29-12-2-15,8 12-4 16,3 0-3-1,-5-5-4-15,6 5-3 0,-2-4-1 16,19 4 3-16,-32-6 3 16,32 6 0-16,-29-10 2 15,29 10 1-15,-26 0 1 16,26 0-1-16,-26-2 0 16,26 2-2-16,-29 0-4 15,12 0 0-15,17 0 0 16,-37 5 1-16,18-5 1 15,-7 9 2-15,4-9 1 0,-2 6-1 16,2-6 1-16,-1 0-1 16,0 0-1-1,0 4-1-15,1-4-2 16,-2 0-2-16,0 0 1 0,-3 0 5 16,-6 0 3-16,4 0 2 15,-3 0 2-15,-1 0 0 16,1 0 0-16,6 0 1 15,-1-4-2-15,4 4-4 16,3 0-2-16,20 0-2 16,-31-6-2-16,31 6 0 15,-29 0 0-15,29 0 1 16,-31 10 2-16,12-3 4 16,1 1 4-16,-3-1 2 0,-1 3 0 15,1-3 1 1,1 1-5-16,1 5-12 15,-2-5 0-15,21-8 0 0,-32 22 0 16,32-22 0-16,-29 22 0 16,29-22 0-16,-29 27 0 15,29-27 0-15,-34 24 0 16,15-12 0-16,-5 4 0 16,2 0 0-16,-6-6 0 15,6 8 0-15,-4-5 0 16,2 0 0-16,0 0 0 15,2 0 0-15,-2-3 0 16,4 7 0-16,-3-3 0 16,3-1 0-16,-2 6 0 15,3-4 0-15,2-2 0 0,-2 6 0 16,19-19 0-16,-31 24 0 16,31-24 0-16,-19 20 0 15,19-20 0-15,-17 21 0 16,17-21 0-16,-14 21 0 15,14-21 0-15,-17 23 0 16,17-23 0-16,-15 27 0 16,15-27 0-16,-14 33 0 15,14-33 0-15,-12 26 0 16,12-26 0-16,-7 26 0 16,7-26 0-16,0 27 0 15,0-27 0-15,0 27 0 16,0-27 0-16,9 29 0 0,-9-9 0 15,0 0 0-15,0 2 0 16,5 4 0-16,-5-1 0 16,0 1 0-16,0 2 0 15,0-3 0-15,0-1 0 16,0 6 0-16,0-4 0 16,0-1 0-16,0-2 0 15,0-1 0-15,0 3 0 16,0-7 0-16,0 4 0 15,0 0 0-15,0-1 0 16,0-2 0-16,0-1 0 16,0 1 0-16,0-19 0 15,17 32 0-15,-17-32 0 0,14 29 0 16,-14-29 0-16,12 29 0 16,-12-29 0-16,12 27 0 15,-12-27 0 1,7 34 0-16,-7-9 0 0,10-4 0 15,-10 6 0-15,7-4 0 16,0 3 0-16,-2 8 0 16,3-10 0-16,1 6 0 15,-1 0 0-15,3-4 0 16,-3 2 0-16,3 4 0 16,-1-2 0-16,0 3 0 15,-1-3 0-15,-1 9 0 16,-3-9 0-16,2 5 0 0,-7-4 0 15,5 5 0-15,-5-1 0 16,0-4 0-16,0 7 0 16,0-13 0-1,0 6 0-15,0 2 0 0,0-3 0 16,7 1 0-16,-7-5 0 16,0 5 0-16,0-2 0 15,0-1 0-15,0 1 0 16,0-1 0-16,0-2 0 15,0 4 0-15,0 2 0 16,0-1 0-16,0 3 0 16,0-1 0 31,-7 2 0-32,7 2 0-15,-5-2 0 0,5 0 0 0,-7 3 0 0,7-5 0 16,-8 4 0-16,8 0 0 0,-5-1 0 0,5 1 0 0,0 3 0 0,0-5 0 15,0-1 0-15,0 5 0 16,0-3 0-16,0 1 0 16,0-3 0-16,0 7 0 15,0-6 0-15,5 3 0 16,-5 0 0-16,8 0 0 16,-8-3 0-16,9-1 0 15,-9 4 0-15,8-5 0 16,-8 9 0-16,6-1 0 0,-6 3 0 15,0 3 0 1,8-2 0-16,-8 5 0 16,9-2 0-16,-9 3 0 15,5-3 0-15,-5 1 0 0,0-4 0 16,0 1 0-16,-5 0 0 16,-2-2 0-16,0 3 0 15,0-5 0-15,0-2 0 16,2 4 0-16,-2-3 0 15,2 0 0-15,5 1 0 16,-7-1 0-16,7-1 0 16,0-1 0-16,0 0 0 0,0-3 0 15,0 6 0 1,0-6 0-16,0-1 0 16,0 3 0-16,0 0 0 15,0 2 0-15,0-3 0 0,0 3 0 16,0 0 0-16,-5 1 0 15,5 0 0-15,0 0 0 16,0 1 0-16,5-5 0 16,-5 4 0-16,7-4 0 15,-7 1 0-15,0 5 0 16,0 2 0-16,0-3 0 16,0 2 0-16,-8 2 0 15,-1 3 0-15,1 2 0 16,1-3 0-16,-2-4 0 15,-1-2 0-15,1-4 0 16,-1-3 0-16,3 1 0 16,-1-4 0-16,-1-1 0 0,2-2 0 15,-1 6 0-15,-1-4 0 16,1 4 0-16,2-9 0 16,6 2 0-16,-8 2 0 15,8-8 0-15,0 3 0 16,0-6 0-16,0-19 0 15,12 31 0-15,-12-31 0 16,19 35 0-16,-19-35 0 16,22 41 0-16,-10-18 0 15,0-2 0-15,3 3 0 16,2 1 0-16,2-3 0 16,0-8 0-16,2 6 0 15,3-11 0-15,3 1 0 0,0-10 0 16,4 0 0-16,3 0 0 15,0 0 0-15,6 0 0 16,-1-8 0-16,7 2 0 16,4 6 0-16,0-5 0 15,4-5 0-15,3 3 0 16,1 0 0-16,4-3 0 16,3-2 0-16,-6-3 0 15,3-5 0-15,1 3 0 16,-1-1 0-16,-1 2 0 15,-1-1 0-15,-1-4 0 16,-5 1 0-16,1 6 0 16,-5-4 0-16,-1 1 0 0,-4 3 0 15,-1-6 0-15,1 2 0 16,-4-3 0 0,-2-2 0-16,-1-3 0 15,-2 2 0-15,-4-7 0 0,-1 1 0 16,0-2 0-16,-9-4 0 15,0-1 0-15,2-1 0 16,-2-5 0-16,1-5 0 16,1-2 0-16,1-7 0 15,1-3 0-15,1-1 0 16,2-7 0-16,-3 0 0 16,-2-3 0-16,3 0 0 15,-3-1 0-15,2 2 0 16,-4-3 0-16,7-6 0 15,-1 6 0-15,1-5 0 16,0-2 0-16,3 1 0 16,-1-1 0-16,-2-5 0 0,0 4 0 15,-8 3 0-15,-1-5 0 16,-8 3 0-16,-1 1 0 16,-11 2 0-16,0 1 0 15,0 3 0-15,-9 2 0 16,-1-3 0-16,-2 6 0 15,-2 0 0-15,0-1 0 16,-4-2 0-16,-1 1 0 0,0 4 0 16,-2-2 0-16,-1 1 0 15,-2-6 0 1,-1 4 0-16,1-2 0 16,1 1 0-16,1 0 0 15,5-3 0-15,2 0 0 0,1 3 0 16,4 4 0-16,-1-1 0 15,5 3 0-15,-3 2 0 16,2-3 0-16,0 4 0 16,-1 5 0-16,1-2 0 15,2 3 0-15,5-3 0 16,0 5 0-16,0-2 0 16,0 7 0-16,5-1 0 15,7-3 0-15,2 7 0 16,-2-4 0-16,1 6 0 15,-1-4 0-15,0-2 0 16,-2 3 0-16,-1 8 0 0,-4-1 0 16,-5 1 0-16,10-3 0 15,-3 5 0-15,-7 4 0 16,11-4 0-16,-5-3 0 16,3 3 0-16,1-3 0 15,-1-5 0-15,1 0 0 16,-3 2 0-16,0 4 0 15,-2 4 0-15,-5-1 0 16,7 5 0-16,-7 4 0 16,0 1 0-16,0 3 0 15,0 0 0-15,-9-6 0 16,9 1 0-16,-8 0 0 16,8 0 0-16,-6 3 0 0,6-2 0 15,-8 0 0-15,8 3 0 16,0 1 0-16,0 0 0 15,0 0 0-15,0 3 0 16,-5-5 0-16,5-1 0 16,0 0 0-16,0-3 0 15,7-4 0-15,-7 5 0 16,0 5 0-16,0 1 0 16,0 0 0-16,0 21 0 15,-12-21 0-15,12 21 0 16,-23-15 0-16,23 15 0 15,-22-10 0-15,22 10 0 16,-17-18 0-16,17 18 0 0,-10-25 0 16,10 25 0-16,-7-27 0 15,7 27 0-15,0-32 0 16,0 32 0 0,-15-19 0-16,15 19 0 0,-21-12 0 15,21 12 0-15,-26-15 0 16,26 15 0-16,-29-7 0 15,29 7 0-15,-27-17 0 16,27 17 0-16,-22-19 0 16,22 19 0-16,-21-18 0 15,21 18 0-15,-20-4 0 16,20 4 0-16,-23 0 0 16,23 0 0-16,-25 3 0 0,25-3 0 15,-26 0 0 1,26 0 0-16,-19 0 0 15,19 0 0-15,0 0 0 16,-22 0 0-16,22 0 0 0,-19 6 0 16,19-6 0-16,-24 27 0 15,7-11 0-15,0 5 0 16,0-4 0-16,0 4 0 16,17-21 0-16,-28 24 0 15,28-24 0-15,0 0 0 16,-5-19-16-16,16 2-159 15,-11-14-12-15,11-1-3 16,-11-6-7-16,0-7-5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4-12-09T16:29:31.6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20222 10007 123 0,'0'0'51'15,"0"0"-5"-15,0 0-6 16,0 0-12-16,0 0-11 16,0 0-5-16,0 0-1 15,0 0 2-15,0 0 1 16,0 0 1-16,0 0-1 15,0 0 3-15,0 0 1 0,0 0-1 16,0 0-2 0,0 0-3-16,0 0 1 0,0 0 4 15,0 0 7 1,0 0 5-16,-11-10 1 0,11 10-2 16,0 0-1-16,0 0-1 15,0 0-3-15,0 0-5 16,0 0-7-16,0 0-5 15,15-7-3-15,-15 7 1 16,20-8 1-16,-9 6 0 16,2-2 1-16,3-1 1 15,-1 2 4-15,4-1 3 16,1-3 2-16,0 6 1 16,2-4-1-16,2 0 2 0,-3 2 1 15,4-2 3 1,0-2-2-16,2 4-3 15,2-6-2-15,1 7-1 0,1-3 0 16,0 0-3-16,1 5-2 16,2-6-5-16,-2 6-1 15,-2 0-2-15,0-2 0 16,-1 2 0-16,-3 0 0 16,0-6 0-16,-3 6 0 15,1 0 0-15,-2 0 1 16,1-3 0-16,0 3 1 15,1 0 0-15,3-3 0 16,0 3 2-16,0-8 1 16,3 8 1-16,-2-3-7 15,2 3 0-15,0 0 0 16,-3 0 0-16,2 0 0 0,0 0 0 16,-1 0 0-16,0 5 0 15,-2-5 0-15,-1 0 0 16,-1 6 0-16,0-2 0 15,-2-1 0-15,1 4 0 16,2-2 0-16,0 3 0 16,-1-3 0-16,2 4 0 15,1-4 0-15,0 2 0 16,2-4 0-16,3 0 0 16,0-3 0-16,1 0 0 15,1 7 0-15,1-7 0 16,3 0 0-16,0 0 0 15,0 3 0-15,-2-3 0 0,-2 5 0 16,2-5 0-16,-2 6 0 16,-1-6 0-16,3 3 0 15,-1-3 0 1,0 4 0-16,1-4 0 0,1 0 0 16,-1 0 0-16,5 0 0 15,-4 5 0-15,0-5 0 16,0 0 0-16,-2 2 0 15,3-2 0-15,-3 6 0 16,-1-6 0-16,3 0 0 16,-3 4 0-16,0-4 0 15,2 0 0-15,-1 0 0 0,0 0 0 16,1 0 0-16,-2 0 0 16,0 0 0-16,-2-4 0 15,-1 4 0-15,-1 0 0 16,-4 0 0-16,-2 0 0 15,0-5 0-15,-1 5 0 16,-1 0 0-16,1 0 0 16,1 0 0-16,0 0 0 15,1 0 0-15,0 0 0 16,0 0 0-16,0 5 0 16,-1-5 0-16,1 6 0 15,1-6 0-15,-3 7 0 16,1-7 0-16,-1 7 0 0,0-7 0 15,-1 2 0-15,1-2 0 16,0 0 0 0,-2 0 0-16,2 0 0 0,-1 0 0 15,0-3 0-15,1-2 0 16,1 1 0-16,-5 1 0 16,5 0 0-16,0-1 0 15,2-1 0-15,-1 3 0 16,1-4 0-16,1 1 0 15,1 3 0-15,2-8 0 16,-3 4 0-16,-1-2 0 16,-2 2 0-16,-1-3 0 15,-1-1 0-15,-2 3 0 16,-4-3 0-16,2 2 0 0,-4 0 0 16,6-1 0-1,-2 0 0-15,-2 1 0 16,5 0 0-16,0-3 0 0,3 2 0 15,-2-3 0-15,2 1 0 16,-5-2 0-16,2 0 0 16,-4 0 0-16,-3 1 0 15,-3 1 0-15,-1-1 0 16,-10 12 0-16,12-18 0 16,-12 18 0-16,6-21 0 15,-2 8 0-15,-4 0 0 16,5 0 0-16,-5-3 0 0,4-5 0 15,-4 1 0 1,0-3 0-16,0 0 0 16,0-1 0-16,0 2 0 15,-4-2 0-15,0 0 0 0,-1 1 0 16,0 0 0-16,-3 1 0 16,2-1 0-16,-3-4 0 15,1 1 0-15,-2 1 0 16,0 0 0-16,0 0 0 15,0 3 0-15,-3 4 0 16,0 0 0-16,1 4 0 16,-2-1 0-16,0 5 0 15,1-1 0-15,0 3 0 16,-1-4 0-16,5 6 0 16,-3-3 0-16,-2 6 0 15,1-3 0-15,-2 6 0 16,-2-4 0-16,-2 4 0 0,-2 0 0 15,2 0 0-15,-4 7 0 16,2-4 0-16,-2-1 0 16,0 3 0-16,3 1 0 15,1-2 0-15,-1 3 0 16,2-4 0-16,2-3 0 16,2 3 0-16,2-3 0 15,0 0 0-15,0 0 0 0,0 0 0 16,-2 0 0-1,0 0 0-15,0 0 0 16,-5 0 0-16,1 0 0 16,1 8 0-16,-3-8 0 15,0 3 0-15,0-3 0 0,-2 0 0 16,0 3 0-16,4-3 0 16,-4 0 0-16,0 0 0 15,0 0 0 1,-3 6 0-16,1-6 0 0,-1 5 0 15,-4-3 0-15,0 4 0 16,0-6 0-16,1 5 0 16,0-5 0-16,1 2 0 15,2-2 0-15,0 0 0 16,3 0 0-16,2 0 0 16,-1-2 0-16,0 2 0 15,3 0 0-15,-4-6 0 0,0 6 0 16,-2 0 0-16,-1 0 0 15,-4 0 0-15,0 0 0 16,-3 0 0 0,-2 4 0-16,0-2 0 0,-3-2 0 15,-1 0 0-15,0 0 0 16,-1 6 0-16,-4-6 0 16,1 0 0-16,-4 0 0 15,0 0 0-15,-1 0 0 16,1 0 0-16,-1 0 0 15,1 0 0-15,0 0 0 16,2 0 0-16,2 0 0 16,-4 0 0-16,6 0 0 0,-3 0 0 15,3-5 0-15,2 5 0 16,-1-5 0 0,2 0 0-16,2 5 0 15,-1 0 0-15,0 0 0 0,1 0 0 16,-1 0 0-16,2 0 0 15,-1 8 0-15,0-6 0 16,2 3 0-16,0-5 0 16,6 6 0-16,0-6 0 15,4 0 0-15,-1 2 0 16,3-2 0-16,3 0 0 16,-1 0 0-16,2 0 0 15,1 0 0-15,-3 0 0 16,3-2 0-16,-1 2 0 0,-1 0 0 15,3-3 0 1,-2 3 0-16,1 0 0 16,1 0 0-16,-2 0 0 0,2 0 0 15,-2 0 0-15,0 0 0 16,-1 0 0-16,1 3 0 16,0-3 0-16,-1 0 0 15,1 5 0-15,0-5 0 16,2 6 0-16,0-6 0 15,2 0 0-15,0 0 0 16,3 0 0-16,-1 0 0 16,11 0 0-16,-21 3 0 15,10-3 0-15,-1 0 0 16,0 3 0-16,-2-3 0 16,0 6 0-16,0-6 0 15,-1 4 0-15,0-1 0 0,0-3 0 16,2 0 0-16,-2 6 0 15,2-6 0-15,-1 0 0 16,3 0 0-16,0 0 0 16,-1 0 0-16,1 0 0 15,-2 0 0-15,0 3 0 16,-1-3 0-16,0 3 0 16,-1-3 0-16,0 5 0 15,-1-5 0-15,2 0 0 16,2 0 0-16,-2 0 0 15,3 0 0-15,-2 0 0 16,0 0 0-16,-4 0 0 16,0 0 0-16,-2 0 0 0,0 3 0 15,-2-1 0-15,0-2 0 16,2 8 0-16,0-8 0 16,4 0 0-16,2 4 0 15,3-4 0-15,10 0 0 16,-19 0 0-16,19 0 0 15,-14-7 0-15,14 7 0 16,-16 0 0-16,16 0 0 16,-16 0 0-16,16 0 0 15,-12 7 0-15,12-7 0 16,0 0 0-16,-11 0 0 16,11 0 0-16,0 0 0 0,0 0 0 15,0 0 0-15,0 0 0 16,0 0 0-16,0 0 0 15,0 0 0-15,0 0 0 16,0 0 0 0,0 0 0-16,0 0 0 0,0 0 0 15,-14 5 0-15,14-5 0 16,0 0 0-16,-12 7 0 16,12-7 0-16,0 0 0 15,0 0 0-15,0 0 0 16,0 0 0-16,0 0 0 15,0 0 0-15,0 0 0 16,0 0 0-16,0 0 0 0,0 0 0 16,0 0 0-16,0 0 0 15,0 0 0-15,0 0 0 16,0 0 0 0,15-16-136-16,-2 8-16 0,-4-2-19 15,8 1-4-15,-2-2 16 16,3-6 23-16,3 6 42 15</inkml:trace>
  <inkml:trace contextRef="#ctx0" brushRef="#br0" timeOffset="1449.8712">20288 9984 176 0,'0'0'52'0,"0"0"-3"16,0 0-7-16,0 0-14 16,0 0-6-16,0 0-1 15,0 0 3 1,0 12 3-16,0-12 4 0,0 0-5 16,0 0-2-16,0 0-3 15,-8 11 3-15,8-11-1 16,0 0 0-16,0 0-4 15,0 0-1-15,-12 8-4 16,12-8-2-16,0 0 0 16,0 0-1-16,0 0 2 15,0 0-1-15,0 0 1 16,0 0 0-16,0 0-1 0,0 0 5 16,0 0 5-16,0 0-2 15,0 0-1 1,0 0-2-16,-11-5 0 15,11 5 3-15,0 0 3 0,-17 11-3 16,17-11-5-16,-14 11-2 16,14-11-3-16,-14 9 0 15,14-9-2-15,-11 5-1 16,11-5-4-16,0 0 0 16,0 0 2-16,0 0 2 15,0 0-2-15,0 0-5 16,0 0 0-16,0 0 0 15,0 0 0-15,0 0 0 0,0 0 0 16,0 0 0 0,0 0 0-16,-10 0 0 0,10 0 0 15,0 0 0 1,0 0 0-16,-13 0 0 0,13 0 0 16,0 0 0-16,0 0 0 15,-11 3 0-15,11-3 0 16,0 0 0-16,0 0 0 15,0 0 0-15,0 0 0 16,-4 10-5-16,4-10-84 16,0 0-39-16,13 0-22 15,-13 0-9-15,12-18-3 16,-4-2-2-16,-5-8 19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4-12-09T16:33:06.374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084DBB6-C92A-49E4-B1D3-E5BE886ED24F}" emma:medium="tactile" emma:mode="ink">
          <msink:context xmlns:msink="http://schemas.microsoft.com/ink/2010/main" type="writingRegion" rotatedBoundingBox="16775,5895 17574,5895 17574,7311 16775,7311"/>
        </emma:interpretation>
      </emma:emma>
    </inkml:annotationXML>
    <inkml:traceGroup>
      <inkml:annotationXML>
        <emma:emma xmlns:emma="http://www.w3.org/2003/04/emma" version="1.0">
          <emma:interpretation id="{A5F0549B-6D2E-484F-B513-C72BD63CA859}" emma:medium="tactile" emma:mode="ink">
            <msink:context xmlns:msink="http://schemas.microsoft.com/ink/2010/main" type="paragraph" rotatedBoundingBox="16775,5895 17574,5895 17574,7311 16775,7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71CB95-4F67-4715-BCDA-5E73C9E98EA5}" emma:medium="tactile" emma:mode="ink">
              <msink:context xmlns:msink="http://schemas.microsoft.com/ink/2010/main" type="line" rotatedBoundingBox="16775,5895 17574,5895 17574,7311 16775,7311"/>
            </emma:interpretation>
          </emma:emma>
        </inkml:annotationXML>
        <inkml:traceGroup>
          <inkml:annotationXML>
            <emma:emma xmlns:emma="http://www.w3.org/2003/04/emma" version="1.0">
              <emma:interpretation id="{D6881469-3EAC-48C1-98EC-85846A128307}" emma:medium="tactile" emma:mode="ink">
                <msink:context xmlns:msink="http://schemas.microsoft.com/ink/2010/main" type="inkWord" rotatedBoundingBox="16775,5895 17574,5895 17574,7311 16775,7311"/>
              </emma:interpretation>
              <emma:one-of disjunction-type="recognition" id="oneOf0">
                <emma:interpretation id="interp0" emma:lang="en-IN" emma:confidence="0">
                  <emma:literal>0</emma:literal>
                </emma:interpretation>
                <emma:interpretation id="interp1" emma:lang="en-IN" emma:confidence="0">
                  <emma:literal>O</emma:literal>
                </emma:interpretation>
                <emma:interpretation id="interp2" emma:lang="en-IN" emma:confidence="0">
                  <emma:literal>o</emma:literal>
                </emma:interpretation>
                <emma:interpretation id="interp3" emma:lang="en-IN" emma:confidence="0">
                  <emma:literal>1</emma:literal>
                </emma:interpretation>
                <emma:interpretation id="interp4" emma:lang="en-IN" emma:confidence="0">
                  <emma:literal>8</emma:literal>
                </emma:interpretation>
              </emma:one-of>
            </emma:emma>
          </inkml:annotationXML>
          <inkml:trace contextRef="#ctx0" brushRef="#br0">424 31 181 0,'0'0'66'16,"0"0"-11"-16,0 0-19 0,0 0-13 16,0 0-3-16,0 0 0 15,0 0 1-15,-19-3 3 16,19 3 2 0,0 0-1-16,0 0-2 0,0 0 0 15,0 0 6-15,0 0 7 16,0 0-2-16,0 0-2 15,0 0-2-15,0 0 0 16,0 0-1-16,0 0-3 16,0 0-6-16,0 0-8 15,0 0 0-15,0 0 2 16,0 0 2-16,-20 8 2 16,20-8 3-16,0 0-1 0,0 0 0 15,0 0-2 1,-21 16 0-16,21-16-7 0,0 0-2 15,-22 25-5 1,22-25-2-16,-22 24 3 0,22-24 7 16,-29 38-10-16,13-17-2 15,1-6 0-15,-4 4 0 16,19-19 0-16,-26 34 0 16,26-34 0-16,-22 31 0 15,22-31 0-15,-12 25 0 16,12-25 0-16,-8 22 0 15,8-22 0-15,-9 22 0 16,9-22 0-16,-7 27 0 0,7-27 0 16,-15 26 0-1,15-26 0-15,-16 38 0 16,8-20 0-16,3 0 0 16,5-18 0-16,-12 30 0 0,12-30 0 15,-9 35 0-15,9-35 0 16,0 26 0-16,0-26 0 15,-10 26 0-15,10-26 0 16,-9 32 0-16,9-32 0 16,-7 33 0-16,1-13 0 15,-1 0 0-15,2 1 0 16,-6-2 0-16,5 2 0 0,0-5 0 16,6-16 0-1,-13 34 0-15,13-34 0 16,-7 29 0-16,7-29 0 15,0 23 0-15,0-23 0 16,10 22 0-16,-10-22 0 0,0 22 0 16,0-22 0-16,0 29 0 15,0-29 0-15,0 29 0 16,-8-10 0-16,8 0 0 16,-6 1 0-16,6-20 0 15,0 29 0-15,0-29 0 16,0 33 0-16,0-33 0 15,6 26 0-15,-6-26 0 16,6 24 0-16,-6-24 0 16,6 30 0-16,-6-30 0 15,0 26 0-15,0-26 0 16,12 25 0-16,-12-25 0 0,6 22 0 16,-6-22 0-16,11 22 0 15,-11-22 0-15,8 23 0 16,-8-23 0-16,12 25 0 15,-12-25 0-15,10 28 0 16,-10-28 0-16,7 18 0 16,-7-18 0-16,0 0 0 15,12 20 0-15,-12-20 0 16,0 0 0-16,26 14 0 16,-26-14 0-16,26 8 0 15,-26-8 0-15,27 0 0 16,-27 0 0-16,29 13 0 15,-29-13 0-15,24 6 0 0,-24-6 0 16,24 12 0-16,-24-12 0 16,26 7 0-16,-26-7 0 15,24 0 0-15,-24 0 0 16,29-7 0-16,-29 7 0 16,32-14 0-16,-32 14 0 15,34-16 0-15,-34 16 0 16,35-22 0-16,-35 22 0 15,35-23 0-15,-35 23 0 16,35-31 0-16,-20 10 0 16,2 3 0-16,-1-2 0 15,-1-2 0-15,0 2 0 16,-3-2 0-16,2 1 0 0,-14 21 0 16,22-30 0-16,-11 12 0 15,-11 18 0 1,20-35 0-16,-20 35 0 0,26-29 0 15,-14 6 0-15,1 5 0 16,1-3 0-16,-2 0 0 16,0 1 0-16,0-2 0 15,-7 1 0-15,2 3 0 16,-2 2 0-16,-5 16 0 16,10-35 0-16,-10 35 0 15,7-34 0-15,-7 34 0 16,5-28 0-16,-5 28 0 15,0-27 0-15,0 4 0 0,0 3 0 16,0-5 0-16,0 3 0 16,0-1 0-1,0-8 0-15,-5 9 0 16,5-4 0-16,0 5 0 0,-8 2 0 16,8 19 0-16,0-37 0 15,0 37 0-15,0-28 0 16,0 28 0-16,0-29 0 15,0 29 0-15,0-32 0 16,0 32 0-16,0-34 0 16,0 16 0-16,0-2 0 15,0 1 0-15,0 0 0 16,0-1 0-16,0 20 0 16,0-31 0-16,0 31 0 15,0-35 0-15,0 18 0 16,0 17 0-16,0-32 0 15,0 32 0-15,-9-34 0 0,9 34 0 16,0-22 0-16,0 22 0 16,0 0 0-16,-22-14 0 15,22 14 0-15,0 0 0 16,-22-15 0-16,22 15 0 16,0 0 0-16,-26-16 0 15,26 16 0-15,0 0 0 16,-24-17 0-16,24 17 0 0,0 0 0 15,-24-16 0-15,24 16 0 16,-19-6 0 0,19 6 0-16,-22 9 0 15,22-9 0-15,-27 14 0 0,27-14 0 16,-28 18 0-16,28-18 0 16,-22 14 0-16,22-14 0 15,-17 0 0-15,17 0 0 16,0 0 0-16,0 0 0 15,-19 0 0-15,19 0 0 16,0 0 0-16,0 0 0 16,0 0 0-16,0 0 0 15,-19 16 0-15,19-16 0 16,0 0 0-16,0 0 0 16,0 0 0-16,0 0-68 15,19 0-113-15,-19 0-5 16,0-28-7-16,-8 8-5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4-12-09T16:33:53.925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A6270FA-2BB8-4B13-908C-024EFD6AC3AC}" emma:medium="tactile" emma:mode="ink">
          <msink:context xmlns:msink="http://schemas.microsoft.com/ink/2010/main" type="writingRegion" rotatedBoundingBox="13248,7587 16363,7678 16341,8430 13226,8338"/>
        </emma:interpretation>
      </emma:emma>
    </inkml:annotationXML>
    <inkml:traceGroup>
      <inkml:annotationXML>
        <emma:emma xmlns:emma="http://www.w3.org/2003/04/emma" version="1.0">
          <emma:interpretation id="{06EBC08B-2909-41EA-90AE-1498932BCBDD}" emma:medium="tactile" emma:mode="ink">
            <msink:context xmlns:msink="http://schemas.microsoft.com/ink/2010/main" type="paragraph" rotatedBoundingBox="13248,7587 16363,7678 16341,8430 13226,83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C9DA1B-2C40-432D-BC70-4680D12820E9}" emma:medium="tactile" emma:mode="ink">
              <msink:context xmlns:msink="http://schemas.microsoft.com/ink/2010/main" type="line" rotatedBoundingBox="13248,7587 16363,7678 16341,8430 13226,8338"/>
            </emma:interpretation>
          </emma:emma>
        </inkml:annotationXML>
        <inkml:traceGroup>
          <inkml:annotationXML>
            <emma:emma xmlns:emma="http://www.w3.org/2003/04/emma" version="1.0">
              <emma:interpretation id="{B159EB75-AD63-4303-A35C-7691DC4D67DA}" emma:medium="tactile" emma:mode="ink">
                <msink:context xmlns:msink="http://schemas.microsoft.com/ink/2010/main" type="inkWord" rotatedBoundingBox="13248,7587 16363,7678 16341,8430 13226,8338"/>
              </emma:interpretation>
              <emma:one-of disjunction-type="recognition" id="oneOf0">
                <emma:interpretation id="interp0" emma:lang="en-IN" emma:confidence="0">
                  <emma:literal>Fr-Mauro</emma:literal>
                </emma:interpretation>
                <emma:interpretation id="interp1" emma:lang="en-IN" emma:confidence="0">
                  <emma:literal>FI-Mauro</emma:literal>
                </emma:interpretation>
                <emma:interpretation id="interp2" emma:lang="en-IN" emma:confidence="0">
                  <emma:literal>FT-Mauro</emma:literal>
                </emma:interpretation>
                <emma:interpretation id="interp3" emma:lang="en-IN" emma:confidence="0">
                  <emma:literal>Macrof</emma:literal>
                </emma:interpretation>
                <emma:interpretation id="interp4" emma:lang="en-IN" emma:confidence="0">
                  <emma:literal>Macro"</emma:literal>
                </emma:interpretation>
              </emma:one-of>
            </emma:emma>
          </inkml:annotationXML>
          <inkml:trace contextRef="#ctx0" brushRef="#br0">-2749 1946 295 0,'0'0'124'0,"0"0"12"15,0 0-20-15,-26-14-34 16,26 14-7-16,0 0 9 15,0 0-12-15,-19 17-33 16,19-17-39-16,0 0 0 0,0 0 0 16,0 0 0-16,0 23 0 15,0-23 0-15,12 41 0 16,-5-12 0-16,0 12 0 16,-7 5 0-16,7 11 0 15,-7 0 0-15,0-4 0 16,10 8 0-16,-17-21 0 15,14 2-144-15,-7-19-30 16,0-23-9-16,0 0-5 16,15 0 0-16,2-26 42 15</inkml:trace>
          <inkml:trace contextRef="#ctx0" brushRef="#br0" timeOffset="1242.906">-2672 1993 247 0,'0'0'104'0,"-12"-22"-9"0,12 22-16 15,0 0-23 1,0 0-6-16,0-21-1 0,0 21-6 15,0 0-2 1,0 0 4-16,0 0 0 0,0 0-3 16,25-15-6-16,-25 15-6 15,0 0-6-15,21 11-4 16,-21-11-3-16,20 14-17 16,-20-14 0-16,24 18 0 15,-8-1 0-15,-16-17 0 16,32 40 0-16,-15-20 0 15,0 2 0-15,-1 0 0 16,-1 0 0-16,-1-2 0 16,-14-20 0-16,27 28 0 15,-27-28 0-15,21 22 0 16,-21-22 0-16,0 0 0 0,22 7 0 16,-22-7 0-16,0 0 0 15,14-28 0-15,-14 28 0 16,0-21 0-16,0 21 0 15,5-28 0-15,-5 28 0 16,0-28 0-16,0 28 0 16,12-37 0-16,-5 18 0 15,3-4 0-15,5-1 0 16,4 2 0-16,0 0 0 16,3 1 0-16,0 2 0 15,-4 1 0-15,2 10 0 16,-20 8 0-16,29-17 0 15,-29 17 0-15,19 0 0 0,-19 0 0 16,17 18 0-16,-17-18 0 16,10 31 0-16,-1-1 0 15,-9 1 0-15,7 12 0 16,-7 5 0-16,0 5 0 16,-5-2 0-16,5 7 0 15,-9-11 0-15,9 9 0 16,0-24 0-16,0 6-93 15,0-38-51-15,19 24-20 16,-19-24-10-16,27-16 8 16,-8 1 12-16,-4-19 26 15</inkml:trace>
          <inkml:trace contextRef="#ctx0" brushRef="#br0" timeOffset="1884.5508">-1728 2029 257 0,'0'0'104'15,"-19"0"-5"-15,19 0-32 16,-19 0-23-16,19 0-14 16,0 0-3-16,-24 10-3 15,24-10-4-15,-17 20-2 16,17-20-4-16,-25 40 0 15,11-12-2-15,0 6-1 16,0-3-4-16,1 7-5 16,6 0-3-16,0-6-1 15,7-1 0-15,0-11-2 16,0-20-1-16,17 24-3 0,0-24-3 16,2-9-1-16,3-1 0 15,1-10 1-15,1-1 1 16,0-9 0-16,-2-3 4 15,-2-4 13-15,-6 8 17 16,1 2 11-16,-15-7 4 16,12 17 0-16,-12 17 0 15,0 0-1-15,0 0-1 16,0 0-9-16,-17 21-16 0,17 1-8 16,0 7-5-1,0 1 0-15,0 3 0 16,7-3 0-16,0 6-16 0,1-10-20 15,11 2-27-15,-7-11-29 16,-12-17-32-16,36 21-20 16,-36-21-3-16,40-18-4 15,-27-12 13-15</inkml:trace>
          <inkml:trace contextRef="#ctx0" brushRef="#br0" timeOffset="3194.755">-1244 1928 362 0,'0'0'112'0,"-22"-16"-18"0,22 16-38 16,0 0-21-16,0 0 1 15,0 0 0-15,-22 18 0 16,22-18 3-16,-16 32 6 16,4-6 3-16,-8 0 3 15,8 15-5-15,-11-3-19 16,6 10-27-16,2-7 0 16,6-1 0-16,9-6 0 15,0-2 0-15,12-11 0 16,-12-21 0-16,45 13 0 0,-23-20-68 15,14 7-45-15,-9-21-27 16,6 1-20-16,-9 2-5 16,-4 4 6-16,-3-6 15 15,-6-2 70-15</inkml:trace>
          <inkml:trace contextRef="#ctx0" brushRef="#br0" timeOffset="3198.7578">-1112 1985 338 0,'0'0'110'16,"0"0"-12"-16,17 13-41 15,-17-13-33-15,0 0-11 0,27 9-4 16,-27-9-5-16,24 7 3 15,-24-7 3-15,26 23 4 16,-16-4 1 0,-1 2 1-16,-9 2 0 0,8 4-3 15,-8 6 0-15,0-7-4 16,0 0-4-16,-7-2-7 16,7-4-5-16,0-20-1 15,0 18-1-15,0-18 1 16,0 0 0-16,11-26 2 15,-3 4 6-15,-3-4 11 16,2-8 10-16,-2 2 5 16,-5-9 1-16,9 4 0 0,-9-5 0 15,10 4-4 1,-1 6-30-16,1-1-44 16,4 8-54-16,1 0-21 15,2 3-10-15,5 2-5 0,-6-1-3 16,8 7 1-16</inkml:trace>
          <inkml:trace contextRef="#ctx0" brushRef="#br0" timeOffset="3824.0552">-608 1845 407 0,'-22'18'135'0,"22"-18"-13"16,-31 27-30-16,18 1-53 15,-4-4-12-15,1 6-9 0,3 5-14 16,1-3-4-16,3 7-2 15,4 0 0 1,5-5 1-16,0-2 0 16,7-7 0-16,5-3-2 0,6-9-1 15,5-13-2-15,2 0 1 16,4-13 2-16,4-5-1 16,1-6 0-16,2-4 2 15,-3-7 1-15,-4-4 1 16,-5-1 0-16,-7-1 3 15,-7 2-2-15,-10 1 2 16,-7 12 1-16,-13 4 1 16,-4 5-7-16,-4 17-22 15,1 0-23-15,-2 8-35 16,5 5-29-16,3-13-20 0,21 0-3 16,0 0 0-1,0-23 2-15</inkml:trace>
          <inkml:trace contextRef="#ctx0" brushRef="#br0" timeOffset="9624.3661">-2924 2302 341 0,'0'0'113'16,"-22"10"-14"-16,22-10-33 16,0 0-15-16,-17 0-1 0,17 0 0 15,0 0 4-15,0 0 1 16,0 0-1-16,0 0 3 15,0 0-24-15,0 0-33 16,-22 5 0-16,22-5 0 16,0 0 0-16,-18 4 0 15,18-4 0-15,-18 0 0 16,18 0 0-16,0 0 0 16,-23-12 0-16,23 12 0 15,0 0 0-15,-20-29 0 16,20 29 0-16,-14-22 0 15,14 22 0-15,-22-24 0 16,22 24 0-16,-29-19 0 0,10 12 0 16,0 1 0-16,0-5 0 15,19 11 0-15,-32-25 0 16,32 25 0-16,-26-29 0 16,16 9 0-16,1-2 0 15,1-5 0-15,3 1 0 16,-2 1 0-16,7 2 0 15,-5-3 0-15,5 4 0 16,-9-2 0-16,9 4 0 16,-10-1 0-16,5 1 0 15,-2-6 0-15,0 9 0 16,2-3 0-16,-2-1 0 0,0 2 0 16,7 19 0-16,-10-27 0 15,10 27 0-15,-5-18 0 16,5 18 0-16,0 0 0 15,0 0 0-15,0 0 0 16,0 0 0-16,0 0 0 16,0 0 0-16,0 0 0 15,0-21 0-15,0 21 0 16,0 0 0-16,0 0 0 16,0 0 0-16,0 0 0 15,0 0 0-15,0 0 0 16,0 0 0-16,0 0 0 15,0 0 0-15,0 0 0 0,0 0 0 16,0 0 0-16,0 0 0 16,0 0 0-1,0 0 0-15,0 0 0 16,0 0 0-16,0 0 0 0,0 0 0 16,0 0 0-16,0 0 0 15,0 0 0-15,0 0 0 16,0 0 0-16,0 0 0 15,-28 26 0-15,28-26 0 16,-11 39 0-16,5-19 0 16,-6 6 0-16,6 4 0 15,-5 0 0-15,-1-4 0 16,2 7 0-16,0-5 0 0,-2 0 0 16,3 7 0-16,-3-9 0 15,2 8 0-15,3-7 0 16,0 0 0-1,2-5 0-15,5-3 0 0,0-19 0 16,-12 18 0-16,12-18 0 16,0 0 0-16,0 0 0 15,0 0 0-15,9-20 0 16,-9 20 0-16,0 0 0 16,8-20 0-16,-8 20 0 15,0 0 0-15,0 0 0 16,0 0 0-16,0-27 0 15,0 27-70-15,19-26-98 16,-5 9-13-16,-2-10-4 16,10-5-6-16,4 1 2 15</inkml:trace>
          <inkml:trace contextRef="#ctx0" brushRef="#br0" timeOffset="10456.6265">-3242 1788 134 0,'0'0'47'15,"0"0"3"-15,0 0-1 16,0 0-3-16,0 0-1 15,-19 8 2 1,19-8-5-16,0 0 5 0,0 0 4 16,0 0 2-16,0 0 0 15,0 0 2-15,-20 0-2 16,20 0 1-16,0 0-3 16,0 0-4-16,-18 2-8 15,18-2-3-15,0 0-12 16,0 0-24-16,0 0 0 0,0 0 0 15,0 0 0-15,0 0 0 16,0 0 0-16,0 0 0 16,0 0 0-1,0 0 0-15,0 0 0 0,0 0 0 16,0 0 0-16,0 0 0 16,0 0 0-16,0 0 0 15,14 22 0-15,-14-22 0 16,24 19 0-16,-24-19 0 15,34 8 0-15,-11 2 0 16,0-10 0-16,0 4 0 16,2-4 0-16,-6 6 0 15,2-6 0-15,-21 0 0 0,27 14 0 16,-27-14 0-16,17 8 0 16,-17-8-121-16,0 0-55 15,0 0-2-15,19-28-3 16,-9 0-4-16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4-12-09T16:34:37.3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13355 12960 75 0,'0'0'38'0,"0"0"-16"15,0 0-18-15,0 0-10 16,0 0-1-16,11-5 0 15,-11 5 2-15,0 0 1 16,0 0 6-16,0 0 6 16,0 0 6-16,0 0 0 15,0 0 9-15,-5-10-5 16,5 10 6-16,0 0-8 16,0 0 3-16,0-11-11 15,0 11 3-15,0 0-2 16,0 0-3-16,0 0 1 15,0 0 3-15,0 0 6 16,0 0 11-16,0 0 7 0,0 0 1 16,0 0 2-16,0 0 1 15,12 0 0-15,-12 0-1 16,11 0-2-16,-11 0-10 16,17 0-1-16,-17 0-6 15,21 0 2-15,-9 0 5 16,5 0 6-16,-4 0-4 15,4 0 3-15,-3-5-2 16,4 5-3-16,-4 0 5 16,3 0-2-16,0 0-5 15,1 0-4-15,-5 0-1 16,6 5 2-16,-2-5 2 16,3 0-8-16,0 0-14 0,2 0 0 15,-2 0 0-15,2 0 0 16,2 0 0-16,-3 0 0 15,1 0 0-15,-1 0 0 16,-2-5 0-16,1 5 0 16,0 0 0-16,-2-3 0 15,0 3 0-15,5-4 0 16,-2 4 0-16,2 0 0 16,1-3 0-16,2 3 0 15,-4 0 0-15,4-4 0 16,0 4 0-16,-3 0 0 15,2 0 0-15,-6 0 0 16,3 0 0-16,-1 0 0 0,-1 6 0 16,1-6 0-16,-2 0 0 15,0 0 0-15,1 0 0 16,1 0 0-16,0 0 0 16,1 0 0-16,-2-6 0 15,3 6 0-15,0 0 0 16,-1 0 0-16,0 0 0 15,0 0 0-15,-2 0 0 16,1 0 0-16,-2 0 0 16,2 0 0-16,0 0 0 15,-1-4 0-15,4 2 0 16,-1 2 0-16,1-6 0 0,0 6 0 16,2-6 0-16,-3 6 0 15,2 0 0-15,-3-1 0 16,1 1 0-1,-1 0 0-15,-1 0 0 16,-1 0 0-16,2 0 0 0,-1 0 0 16,2 0 0-16,-1 0 0 15,0 0 0-15,1 0 0 16,-3 0 0-16,-2 0 0 16,-2 0 0-16,0 0 0 15,-3 0 0-15,0 0 0 16,-2 3 0-16,-11-3 0 15,21 0 0-15,-10 4 0 0,1-4 0 16,3 0 0 0,3 0 0-16,-3 0 0 15,3 6 0-15,0-6 0 16,-1 0 0-16,1 0 0 0,1 0 0 16,0 0 0-16,0 0 0 15,0 0 0-15,1-7 0 16,0 7 0-16,2-5 0 15,1 5 0-15,-3-3 0 16,2 3 0-16,0 0 0 16,-1 0 0-16,3 0 0 15,-2 0 0-15,-2 0 0 16,1 3 0-16,0-3 0 16,-3 6 0-16,1-6 0 0,0 6 0 15,-3-3 0 1,3 1 0-16,-2-4 0 15,2 6 0-15,0-6 0 0,1 0 0 16,-2 4 0-16,-1-4 0 16,2 0 0-16,0 0 0 15,-3 0 0-15,1 0 0 16,0 3 0-16,1-3 0 16,1 5 0-16,2-5 0 15,0 0 0-15,0 5 0 16,1-5 0-16,2 2 0 15,-2-2 0-15,1 0 0 16,-2 0 0-16,-1 0 0 16,-3 0 0-16,3 0 0 15,-1 0 0-15,-1 0 0 16,-1 0 0-16,0 0 0 0,-1 0 0 16,-2 0 0-16,0 0 0 15,-1 0 0-15,1 0 0 16,-3 5 0-16,1-5 0 15,0 0 0-15,0 0 0 16,0 0 0-16,1 0 0 16,-1 0 0-16,1 0 0 15,-3 0 0-15,1 0 0 16,0-5 0-16,-11 5 0 16,18 0 0-16,-18 0 0 15,20 0 0-15,-20 0 0 16,18-2 0-16,-18 2 0 15,17 0 0-15,-17 0 0 0,20-6 0 16,-20 6 0-16,19-6 0 16,-19 6 0-16,21-5 0 15,-21 5 0-15,17-4 0 16,-17 4 0-16,11 0 0 16,-11 0 0-16,0 0 0 15,0 0 0-15,0 0 0 16,0 0 0-16,0 11 0 15,0-11 0-15,0 0 0 16,0 0 0-16,0 0 0 16,0 0-61-16,0 0-109 15,0 0-10-15,0 0-7 16,-8-17 0-16,3 4-4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2227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2228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2229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2230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2231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2232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2233" name="Text Box 8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2234" name="Text Box 9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2235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0888" cy="341788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83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2237" name="Text Box 1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新細明體" panose="02020500000000000000" pitchFamily="18" charset="-120"/>
              </a:defRPr>
            </a:lvl1pPr>
          </a:lstStyle>
          <a:p>
            <a:fld id="{13FC8C8F-1D56-48D6-8DB1-EF6E980C49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4185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57712" cy="3417888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</a:rPr>
              <a:t>1.</a:t>
            </a:r>
            <a:r>
              <a:rPr lang="en-US" altLang="en-US" baseline="0" dirty="0" smtClean="0">
                <a:latin typeface="Times New Roman" panose="02020603050405020304" pitchFamily="18" charset="0"/>
              </a:rPr>
              <a:t> Macro placed at 350m from south west direction, by taking into account path loss due to walls and floors</a:t>
            </a:r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/>
            <a:fld id="{D12E218D-0AB7-4776-A36D-8EF5602A1FBF}" type="slidenum">
              <a:rPr lang="en-US">
                <a:solidFill>
                  <a:srgbClr val="000000"/>
                </a:solidFill>
                <a:ea typeface="新細明體" panose="02020500000000000000" pitchFamily="18" charset="-120"/>
              </a:rPr>
              <a:pPr eaLnBrk="1" hangingPunct="1"/>
              <a:t>5</a:t>
            </a:fld>
            <a:endParaRPr lang="en-US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8955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57712" cy="3417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3FC8C8F-1D56-48D6-8DB1-EF6E980C49C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18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57712" cy="3417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Outer sub-region j is assumed to</a:t>
            </a:r>
            <a:r>
              <a:rPr lang="en-IN" baseline="0" dirty="0" smtClean="0"/>
              <a:t> be attached to Macro BS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3FC8C8F-1D56-48D6-8DB1-EF6E980C49C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46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57712" cy="3417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0.1</a:t>
            </a:r>
            <a:r>
              <a:rPr lang="en-IN" baseline="0" dirty="0" smtClean="0"/>
              <a:t> W &amp; 40 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3FC8C8F-1D56-48D6-8DB1-EF6E980C49C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13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57712" cy="3417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3FC8C8F-1D56-48D6-8DB1-EF6E980C49C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16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57712" cy="3417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IF we observe Fig (a) and Fig (b) there are</a:t>
            </a:r>
            <a:r>
              <a:rPr lang="en-IN" baseline="0" dirty="0" smtClean="0"/>
              <a:t> change in </a:t>
            </a:r>
            <a:r>
              <a:rPr lang="en-IN" baseline="0" dirty="0" err="1" smtClean="0"/>
              <a:t>Femto</a:t>
            </a:r>
            <a:r>
              <a:rPr lang="en-IN" baseline="0" dirty="0" smtClean="0"/>
              <a:t> </a:t>
            </a:r>
            <a:r>
              <a:rPr lang="en-IN" baseline="0" smtClean="0"/>
              <a:t>serving region due </a:t>
            </a:r>
            <a:r>
              <a:rPr lang="en-IN" baseline="0" dirty="0" smtClean="0"/>
              <a:t>to dynamic </a:t>
            </a:r>
            <a:r>
              <a:rPr lang="en-IN" baseline="0" dirty="0" err="1" smtClean="0"/>
              <a:t>Femto</a:t>
            </a:r>
            <a:r>
              <a:rPr lang="en-IN" baseline="0" dirty="0" smtClean="0"/>
              <a:t> power control</a:t>
            </a:r>
          </a:p>
          <a:p>
            <a:r>
              <a:rPr lang="en-IN" baseline="0" dirty="0" smtClean="0"/>
              <a:t>Because some sub-region cant able to maintain the SINR threshold.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3FC8C8F-1D56-48D6-8DB1-EF6E980C49C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99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3"/>
          <p:cNvSpPr>
            <a:spLocks noGrp="1" noChangeArrowheads="1"/>
          </p:cNvSpPr>
          <p:nvPr>
            <p:ph type="sldNum" sz="quarter"/>
          </p:nvPr>
        </p:nvSpPr>
        <p:spPr>
          <a:ln>
            <a:round/>
            <a:headEnd/>
            <a:tailEnd/>
          </a:ln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/>
            <a:fld id="{C7B84B61-077B-4F3B-9B17-CE511F8CAB13}" type="slidenum">
              <a:rPr lang="en-US">
                <a:solidFill>
                  <a:srgbClr val="000000"/>
                </a:solidFill>
                <a:ea typeface="新細明體" panose="02020500000000000000" pitchFamily="18" charset="-120"/>
              </a:rPr>
              <a:pPr eaLnBrk="1" hangingPunct="1"/>
              <a:t>27</a:t>
            </a:fld>
            <a:endParaRPr lang="en-US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47172FD-82D1-4DCD-87CC-49F8F2CF5583}" type="slidenum">
              <a:rPr lang="en-US" altLang="en-US" sz="1200">
                <a:solidFill>
                  <a:srgbClr val="000000"/>
                </a:solidFill>
                <a:ea typeface="新細明體" panose="02020500000000000000" pitchFamily="18" charset="-120"/>
              </a:rPr>
              <a:pPr algn="r" eaLnBrk="1" hangingPunct="1">
                <a:buClrTx/>
                <a:buFontTx/>
                <a:buNone/>
              </a:pPr>
              <a:t>27</a:t>
            </a:fld>
            <a:endParaRPr lang="en-US" altLang="en-US" sz="12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8463" cy="4106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37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57712" cy="3417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We assume </a:t>
            </a:r>
            <a:r>
              <a:rPr lang="en-IN" dirty="0" err="1" smtClean="0"/>
              <a:t>resue</a:t>
            </a:r>
            <a:r>
              <a:rPr lang="en-IN" dirty="0" smtClean="0"/>
              <a:t> 1 and Closed access mode in this work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3FC8C8F-1D56-48D6-8DB1-EF6E980C49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99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57712" cy="3417888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</a:rPr>
              <a:t>Due to</a:t>
            </a:r>
            <a:r>
              <a:rPr lang="en-US" baseline="0" dirty="0" smtClean="0">
                <a:latin typeface="Times New Roman" panose="02020603050405020304" pitchFamily="18" charset="0"/>
              </a:rPr>
              <a:t> reuse 1, </a:t>
            </a:r>
            <a:r>
              <a:rPr lang="en-US" dirty="0" smtClean="0">
                <a:latin typeface="Times New Roman" panose="02020603050405020304" pitchFamily="18" charset="0"/>
              </a:rPr>
              <a:t>UE outside homes (</a:t>
            </a:r>
            <a:r>
              <a:rPr lang="en-US" dirty="0" err="1" smtClean="0">
                <a:latin typeface="Times New Roman" panose="02020603050405020304" pitchFamily="18" charset="0"/>
              </a:rPr>
              <a:t>HIZone</a:t>
            </a:r>
            <a:r>
              <a:rPr lang="en-US" dirty="0" smtClean="0">
                <a:latin typeface="Times New Roman" panose="02020603050405020304" pitchFamily="18" charset="0"/>
              </a:rPr>
              <a:t>) getting interference from </a:t>
            </a:r>
            <a:r>
              <a:rPr lang="en-US" dirty="0" err="1" smtClean="0">
                <a:latin typeface="Times New Roman" panose="02020603050405020304" pitchFamily="18" charset="0"/>
              </a:rPr>
              <a:t>Femto</a:t>
            </a:r>
            <a:r>
              <a:rPr lang="en-US" dirty="0" smtClean="0">
                <a:latin typeface="Times New Roman" panose="02020603050405020304" pitchFamily="18" charset="0"/>
              </a:rPr>
              <a:t> Aps. Similarly, UEs inside </a:t>
            </a:r>
            <a:r>
              <a:rPr lang="en-US" dirty="0" err="1" smtClean="0">
                <a:latin typeface="Times New Roman" panose="02020603050405020304" pitchFamily="18" charset="0"/>
              </a:rPr>
              <a:t>Femtos</a:t>
            </a:r>
            <a:r>
              <a:rPr lang="en-US" baseline="0" dirty="0" smtClean="0">
                <a:latin typeface="Times New Roman" panose="02020603050405020304" pitchFamily="18" charset="0"/>
              </a:rPr>
              <a:t> can get interfered by macro BS, but not much as signals are quite weak</a:t>
            </a:r>
            <a:endParaRPr 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/>
            <a:fld id="{D1353FFD-5C65-42DC-B785-8821A7A71FC1}" type="slidenum">
              <a:rPr lang="en-US">
                <a:solidFill>
                  <a:srgbClr val="000000"/>
                </a:solidFill>
                <a:ea typeface="新細明體" panose="02020500000000000000" pitchFamily="18" charset="-120"/>
              </a:rPr>
              <a:pPr eaLnBrk="1" hangingPunct="1"/>
              <a:t>7</a:t>
            </a:fld>
            <a:endParaRPr lang="en-US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7776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57712" cy="3417888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dirty="0" smtClean="0"/>
              <a:t>But in a real-world scenario, the Macro users may not always be there in the surroundings of the building, such as at nights.</a:t>
            </a:r>
          </a:p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/>
            <a:fld id="{D12E218D-0AB7-4776-A36D-8EF5602A1FBF}" type="slidenum">
              <a:rPr lang="en-US">
                <a:solidFill>
                  <a:srgbClr val="000000"/>
                </a:solidFill>
                <a:ea typeface="新細明體" panose="02020500000000000000" pitchFamily="18" charset="-120"/>
              </a:rPr>
              <a:pPr eaLnBrk="1" hangingPunct="1"/>
              <a:t>9</a:t>
            </a:fld>
            <a:endParaRPr lang="en-US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7577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57712" cy="3417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Optimal placement does not factor in outdoor </a:t>
            </a:r>
            <a:r>
              <a:rPr lang="en-IN" dirty="0" err="1" smtClean="0"/>
              <a:t>Ues</a:t>
            </a:r>
            <a:r>
              <a:rPr lang="en-IN" dirty="0" smtClean="0"/>
              <a:t> in </a:t>
            </a:r>
            <a:r>
              <a:rPr lang="en-IN" dirty="0" err="1" smtClean="0"/>
              <a:t>HIZone</a:t>
            </a:r>
            <a:r>
              <a:rPr lang="en-IN" dirty="0" smtClean="0"/>
              <a:t>, so causes lot of interference to </a:t>
            </a:r>
            <a:r>
              <a:rPr lang="en-IN" dirty="0" err="1" smtClean="0"/>
              <a:t>HIZone</a:t>
            </a:r>
            <a:r>
              <a:rPr lang="en-IN" dirty="0" smtClean="0"/>
              <a:t> </a:t>
            </a:r>
            <a:r>
              <a:rPr lang="en-IN" dirty="0" err="1" smtClean="0"/>
              <a:t>Ues</a:t>
            </a:r>
            <a:r>
              <a:rPr lang="en-IN" dirty="0" smtClean="0"/>
              <a:t> and degrades their SINR. Effect</a:t>
            </a:r>
            <a:r>
              <a:rPr lang="en-IN" baseline="0" dirty="0" smtClean="0"/>
              <a:t> of Macro UE on indoor </a:t>
            </a:r>
            <a:r>
              <a:rPr lang="en-IN" baseline="0" dirty="0" err="1" smtClean="0"/>
              <a:t>Ues</a:t>
            </a:r>
            <a:r>
              <a:rPr lang="en-IN" baseline="0" dirty="0" smtClean="0"/>
              <a:t> in modelled in the system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3FC8C8F-1D56-48D6-8DB1-EF6E980C49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06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57712" cy="3417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consider a simplified building</a:t>
            </a:r>
            <a:r>
              <a:rPr lang="en-US" baseline="0" dirty="0" smtClean="0"/>
              <a:t> of L*W for the placement study. </a:t>
            </a:r>
            <a:r>
              <a:rPr lang="en-US" dirty="0" smtClean="0"/>
              <a:t>Each room</a:t>
            </a:r>
            <a:r>
              <a:rPr lang="en-US" baseline="0" dirty="0" smtClean="0"/>
              <a:t> is further logically divided into smaller sub-regions. </a:t>
            </a:r>
            <a:r>
              <a:rPr lang="en-US" dirty="0" smtClean="0"/>
              <a:t>Assuming uniform transmission</a:t>
            </a:r>
            <a:r>
              <a:rPr lang="en-US" baseline="0" dirty="0" smtClean="0"/>
              <a:t> power across sub-channels. Within every sub-region, the SINR value is almost constant as it’s very small.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3FC8C8F-1D56-48D6-8DB1-EF6E980C49C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84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57712" cy="3417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3FC8C8F-1D56-48D6-8DB1-EF6E980C49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0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57712" cy="3417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3FC8C8F-1D56-48D6-8DB1-EF6E980C49C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34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57712" cy="3417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Inf</a:t>
            </a:r>
            <a:r>
              <a:rPr lang="en-US" baseline="0" dirty="0" smtClean="0"/>
              <a:t> is a virtually large value 10^6. W/o this, above equation requires all </a:t>
            </a:r>
            <a:r>
              <a:rPr lang="en-US" baseline="0" dirty="0" err="1" smtClean="0"/>
              <a:t>Femtos</a:t>
            </a:r>
            <a:r>
              <a:rPr lang="en-US" baseline="0" dirty="0" smtClean="0"/>
              <a:t> providing minimum threshold SINR to any given sub-region. But, just a single </a:t>
            </a:r>
            <a:r>
              <a:rPr lang="en-US" baseline="0" dirty="0" err="1" smtClean="0"/>
              <a:t>Femto</a:t>
            </a:r>
            <a:r>
              <a:rPr lang="en-US" baseline="0" dirty="0" smtClean="0"/>
              <a:t> is necessary to give SINR threshold for a given inner region. So the MIP will always be infeasible.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3FC8C8F-1D56-48D6-8DB1-EF6E980C49C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790575" y="2175950"/>
            <a:ext cx="7656957" cy="1609344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32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69075"/>
            <a:ext cx="91440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97218"/>
            <a:ext cx="7467600" cy="810768"/>
          </a:xfrm>
        </p:spPr>
        <p:txBody>
          <a:bodyPr>
            <a:noAutofit/>
          </a:bodyPr>
          <a:lstStyle>
            <a:lvl1pPr>
              <a:defRPr sz="3200" u="sng" cap="none">
                <a:solidFill>
                  <a:srgbClr val="FF330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012305" y="6517259"/>
            <a:ext cx="1360932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smtClean="0"/>
              <a:t> 23/09/2014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46932" y="6569075"/>
            <a:ext cx="1850136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Globecom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480060" cy="365125"/>
          </a:xfrm>
        </p:spPr>
        <p:txBody>
          <a:bodyPr/>
          <a:lstStyle/>
          <a:p>
            <a:fld id="{A4259371-A218-4007-A383-90510C927C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/>
          <p:cNvSpPr txBox="1">
            <a:spLocks/>
          </p:cNvSpPr>
          <p:nvPr userDrawn="1"/>
        </p:nvSpPr>
        <p:spPr>
          <a:xfrm>
            <a:off x="381000" y="6543675"/>
            <a:ext cx="2585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>
              <a:defRPr/>
            </a:pPr>
            <a:r>
              <a:rPr lang="en-US" sz="1200" baseline="0" dirty="0" err="1" smtClean="0">
                <a:solidFill>
                  <a:schemeClr val="bg1"/>
                </a:solidFill>
              </a:rPr>
              <a:t>Bheemarjuna</a:t>
            </a:r>
            <a:r>
              <a:rPr lang="en-US" sz="1200" baseline="0" dirty="0" smtClean="0">
                <a:solidFill>
                  <a:schemeClr val="bg1"/>
                </a:solidFill>
              </a:rPr>
              <a:t> Reddy </a:t>
            </a:r>
            <a:r>
              <a:rPr lang="en-US" sz="1200" baseline="0" dirty="0" err="1" smtClean="0">
                <a:solidFill>
                  <a:schemeClr val="bg1"/>
                </a:solidFill>
              </a:rPr>
              <a:t>Tamma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4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7772400" cy="914400"/>
          </a:xfrm>
        </p:spPr>
        <p:txBody>
          <a:bodyPr/>
          <a:lstStyle>
            <a:lvl1pPr>
              <a:defRPr u="sng" cap="none">
                <a:solidFill>
                  <a:srgbClr val="FF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23/09/2014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Globecom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E078-37BF-4AED-B4C5-8EDD8856B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15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04800" y="152400"/>
            <a:ext cx="7772400" cy="914400"/>
          </a:xfrm>
        </p:spPr>
        <p:txBody>
          <a:bodyPr/>
          <a:lstStyle>
            <a:lvl1pPr>
              <a:defRPr u="sng" cap="none">
                <a:solidFill>
                  <a:srgbClr val="FF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23/09/2014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Globecom 2014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CE52-0548-43FB-9822-EAAB16683E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37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04800" y="152400"/>
            <a:ext cx="7772400" cy="963168"/>
          </a:xfrm>
        </p:spPr>
        <p:txBody>
          <a:bodyPr/>
          <a:lstStyle>
            <a:lvl1pPr>
              <a:defRPr u="sng" cap="none">
                <a:solidFill>
                  <a:srgbClr val="FF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 23/09/2014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Globecom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E0B3-9D44-4C19-8BA2-7FB151AF7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9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23/09/2014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Globecom 2014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BFFE-C353-44B1-AB69-69313EBC66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23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23/09/2014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Globecom 2014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BEF9-EB09-45A5-AA24-357704F84C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53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16" y="5901"/>
            <a:ext cx="1223084" cy="1213299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softEdge rad="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45266"/>
            <a:ext cx="7772400" cy="734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 23/09/2014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Globecom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fld id="{2FE687B7-AFEA-4B15-9D5A-38AB1E8539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0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30" r:id="rId3"/>
    <p:sldLayoutId id="2147483731" r:id="rId4"/>
    <p:sldLayoutId id="2147483732" r:id="rId5"/>
    <p:sldLayoutId id="2147483736" r:id="rId6"/>
    <p:sldLayoutId id="214748373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u="sng" kern="1200" cap="none" baseline="0">
          <a:solidFill>
            <a:srgbClr val="FF3300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Visio_2003-2010_Drawing3333.vsd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51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3.emf"/><Relationship Id="rId4" Type="http://schemas.openxmlformats.org/officeDocument/2006/relationships/image" Target="../media/image210.png"/><Relationship Id="rId9" Type="http://schemas.openxmlformats.org/officeDocument/2006/relationships/customXml" Target="../ink/ink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270.png"/><Relationship Id="rId7" Type="http://schemas.openxmlformats.org/officeDocument/2006/relationships/customXml" Target="../ink/ink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Visio_2003-2010_Drawing4444.vsd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tbr@iith.ac.i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Visio_2003-2010_Drawing1111.vsd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Visio_2003-2010_Drawing2222.vsd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8153400" cy="3124199"/>
          </a:xfrm>
          <a:ln w="19050"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en-US" sz="3600" u="none" cap="none" dirty="0" smtClean="0"/>
              <a:t>On Placement and Dynamic Power Control Of </a:t>
            </a:r>
            <a:r>
              <a:rPr lang="en-US" sz="3600" u="none" cap="none" dirty="0" err="1" smtClean="0"/>
              <a:t>Femto</a:t>
            </a:r>
            <a:r>
              <a:rPr lang="en-US" sz="3600" u="none" cap="none" dirty="0" smtClean="0"/>
              <a:t> Cells in LTE </a:t>
            </a:r>
            <a:r>
              <a:rPr lang="en-US" sz="3600" u="none" cap="none" dirty="0" err="1" smtClean="0"/>
              <a:t>HetNets</a:t>
            </a:r>
            <a:endParaRPr lang="en-US" sz="3600" b="1" u="none" cap="none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95800"/>
            <a:ext cx="8153400" cy="1905000"/>
          </a:xfrm>
        </p:spPr>
        <p:txBody>
          <a:bodyPr>
            <a:normAutofit/>
          </a:bodyPr>
          <a:lstStyle/>
          <a:p>
            <a:r>
              <a:rPr lang="en-US" sz="2100" dirty="0" err="1"/>
              <a:t>Vanlin</a:t>
            </a:r>
            <a:r>
              <a:rPr lang="en-US" sz="2100" dirty="0"/>
              <a:t> Sathya, </a:t>
            </a:r>
            <a:r>
              <a:rPr lang="en-US" sz="2100" dirty="0" err="1" smtClean="0"/>
              <a:t>Arun</a:t>
            </a:r>
            <a:r>
              <a:rPr lang="en-US" sz="2100" dirty="0" smtClean="0"/>
              <a:t> Ramamurthy </a:t>
            </a:r>
            <a:r>
              <a:rPr lang="en-US" sz="2100" dirty="0"/>
              <a:t>and </a:t>
            </a:r>
            <a:r>
              <a:rPr lang="en-US" sz="2100" dirty="0" smtClean="0">
                <a:solidFill>
                  <a:srgbClr val="00B050"/>
                </a:solidFill>
              </a:rPr>
              <a:t>Bheemarjuna Reddy </a:t>
            </a:r>
            <a:r>
              <a:rPr lang="en-US" sz="2100" dirty="0">
                <a:solidFill>
                  <a:srgbClr val="00B050"/>
                </a:solidFill>
              </a:rPr>
              <a:t>Tamma</a:t>
            </a:r>
          </a:p>
          <a:p>
            <a:r>
              <a:rPr lang="en-US" sz="2000" i="1" dirty="0"/>
              <a:t>Networked Wireless Systems Laboratory 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NeWS</a:t>
            </a:r>
            <a:r>
              <a:rPr lang="en-US" sz="2000" i="1" dirty="0" smtClean="0"/>
              <a:t> Lab)</a:t>
            </a:r>
            <a:endParaRPr lang="en-US" sz="2000" i="1" dirty="0"/>
          </a:p>
          <a:p>
            <a:r>
              <a:rPr lang="en-US" sz="2000" i="1" dirty="0"/>
              <a:t>Dept. of Computer Science and Engineering</a:t>
            </a:r>
          </a:p>
          <a:p>
            <a:r>
              <a:rPr lang="en-US" sz="2000" b="1" dirty="0" smtClean="0"/>
              <a:t>Indian Institute of Technology (IIT) </a:t>
            </a:r>
            <a:r>
              <a:rPr lang="en-US" sz="2000" b="1" dirty="0"/>
              <a:t>Hyderabad, India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Problem Statement &amp; Work Done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07986"/>
            <a:ext cx="8557260" cy="566108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N" dirty="0" smtClean="0"/>
              <a:t>  </a:t>
            </a:r>
            <a:r>
              <a:rPr lang="en-IN" sz="2400" dirty="0" smtClean="0"/>
              <a:t>Optimal placement of enterprise </a:t>
            </a:r>
            <a:r>
              <a:rPr lang="en-IN" sz="2400" dirty="0" err="1" smtClean="0"/>
              <a:t>Femtos</a:t>
            </a:r>
            <a:r>
              <a:rPr lang="en-IN" sz="2400" dirty="0" smtClean="0"/>
              <a:t> (static)</a:t>
            </a:r>
            <a:endParaRPr lang="en-IN" sz="24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000" dirty="0"/>
              <a:t> </a:t>
            </a:r>
            <a:r>
              <a:rPr lang="en-IN" sz="2000" dirty="0" smtClean="0"/>
              <a:t>Factors in Macro-</a:t>
            </a:r>
            <a:r>
              <a:rPr lang="en-IN" sz="2000" dirty="0" err="1" smtClean="0"/>
              <a:t>Femto</a:t>
            </a:r>
            <a:r>
              <a:rPr lang="en-IN" sz="2000" dirty="0" smtClean="0"/>
              <a:t> cross-tier co-channel interference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000" dirty="0" smtClean="0"/>
              <a:t> Considers signal attenuation due to walls and floors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000" dirty="0"/>
              <a:t> </a:t>
            </a:r>
            <a:r>
              <a:rPr lang="en-IN" sz="2000" dirty="0" smtClean="0"/>
              <a:t>Minimizes no. of </a:t>
            </a:r>
            <a:r>
              <a:rPr lang="en-IN" sz="2000" dirty="0" err="1" smtClean="0"/>
              <a:t>Femtos</a:t>
            </a:r>
            <a:r>
              <a:rPr lang="en-IN" sz="2000" dirty="0" smtClean="0"/>
              <a:t> to be deployed to cover the building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000" dirty="0"/>
              <a:t> </a:t>
            </a:r>
            <a:r>
              <a:rPr lang="en-IN" sz="2000" dirty="0" smtClean="0"/>
              <a:t>Determines optimal locations for placing the </a:t>
            </a:r>
            <a:r>
              <a:rPr lang="en-IN" sz="2000" dirty="0" err="1" smtClean="0"/>
              <a:t>Femtos</a:t>
            </a:r>
            <a:endParaRPr lang="en-IN" sz="20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000" dirty="0" smtClean="0"/>
              <a:t> Guarantees certain minimum threshold SINR (-2 dB) for indoor UEs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000" dirty="0"/>
              <a:t> </a:t>
            </a:r>
            <a:r>
              <a:rPr lang="en-IN" sz="2000" dirty="0" smtClean="0"/>
              <a:t>But, all </a:t>
            </a:r>
            <a:r>
              <a:rPr lang="en-IN" sz="2000" dirty="0" err="1" smtClean="0"/>
              <a:t>Femtos</a:t>
            </a:r>
            <a:r>
              <a:rPr lang="en-IN" sz="2000" dirty="0" smtClean="0"/>
              <a:t> blast at </a:t>
            </a:r>
            <a:r>
              <a:rPr lang="en-IN" sz="2000" dirty="0"/>
              <a:t>f</a:t>
            </a:r>
            <a:r>
              <a:rPr lang="en-IN" sz="2000" dirty="0" smtClean="0"/>
              <a:t>ull power to improve SINR of indoor UEs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2200" dirty="0"/>
              <a:t> </a:t>
            </a:r>
            <a:r>
              <a:rPr lang="en-IN" sz="2200" dirty="0" smtClean="0"/>
              <a:t>  Dynamic power control of enterprise </a:t>
            </a:r>
            <a:r>
              <a:rPr lang="en-IN" sz="2200" dirty="0" err="1" smtClean="0"/>
              <a:t>Femtos</a:t>
            </a:r>
            <a:r>
              <a:rPr lang="en-IN" sz="2200" dirty="0" smtClean="0"/>
              <a:t> in </a:t>
            </a:r>
            <a:r>
              <a:rPr lang="en-IN" sz="2200" dirty="0" err="1" smtClean="0"/>
              <a:t>HetNets</a:t>
            </a:r>
            <a:endParaRPr lang="en-IN" sz="22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 </a:t>
            </a:r>
            <a:r>
              <a:rPr lang="en-IN" sz="2000" dirty="0" smtClean="0"/>
              <a:t>Considers outdoor UE occupancy in </a:t>
            </a:r>
            <a:r>
              <a:rPr lang="en-IN" sz="2000" dirty="0" err="1" smtClean="0"/>
              <a:t>HIZone</a:t>
            </a:r>
            <a:r>
              <a:rPr lang="en-IN" sz="2000" dirty="0" smtClean="0"/>
              <a:t> </a:t>
            </a:r>
            <a:r>
              <a:rPr lang="en-IN" sz="2000" dirty="0" smtClean="0">
                <a:solidFill>
                  <a:srgbClr val="00B050"/>
                </a:solidFill>
              </a:rPr>
              <a:t>(Macro gives it to F-GW)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000" dirty="0"/>
              <a:t> </a:t>
            </a:r>
            <a:r>
              <a:rPr lang="en-IN" sz="2000" dirty="0" smtClean="0"/>
              <a:t>Adaptively adjusts </a:t>
            </a:r>
            <a:r>
              <a:rPr lang="en-IN" sz="2000" dirty="0" err="1" smtClean="0"/>
              <a:t>tx</a:t>
            </a:r>
            <a:r>
              <a:rPr lang="en-IN" sz="2000" dirty="0" smtClean="0"/>
              <a:t> power of </a:t>
            </a:r>
            <a:r>
              <a:rPr lang="en-IN" sz="2000" dirty="0" err="1" smtClean="0"/>
              <a:t>Femtos</a:t>
            </a:r>
            <a:endParaRPr lang="en-IN" sz="20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000" dirty="0"/>
              <a:t> Guarantees certain minimum threshold SINR </a:t>
            </a:r>
            <a:r>
              <a:rPr lang="en-IN" sz="2000" dirty="0" smtClean="0"/>
              <a:t>(-4 </a:t>
            </a:r>
            <a:r>
              <a:rPr lang="en-IN" sz="2000" dirty="0"/>
              <a:t>dB) for indoor </a:t>
            </a:r>
            <a:r>
              <a:rPr lang="en-IN" sz="2000" dirty="0" smtClean="0"/>
              <a:t>UEs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000" dirty="0"/>
              <a:t> </a:t>
            </a:r>
            <a:r>
              <a:rPr lang="en-IN" sz="2000" dirty="0" smtClean="0"/>
              <a:t>Guarantees that outdoor </a:t>
            </a:r>
            <a:r>
              <a:rPr lang="en-IN" sz="2000" dirty="0" err="1" smtClean="0"/>
              <a:t>HIZone</a:t>
            </a:r>
            <a:r>
              <a:rPr lang="en-IN" sz="2000" dirty="0" smtClean="0"/>
              <a:t> UEs SINR degradation &lt; 2 dB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IN" sz="2000" dirty="0"/>
          </a:p>
          <a:p>
            <a:pPr lvl="1">
              <a:buFont typeface="Wingdings" panose="05000000000000000000" pitchFamily="2" charset="2"/>
              <a:buChar char="è"/>
            </a:pPr>
            <a:r>
              <a:rPr lang="en-IN" sz="2000" dirty="0" smtClean="0">
                <a:sym typeface="Wingdings" panose="05000000000000000000" pitchFamily="2" charset="2"/>
              </a:rPr>
              <a:t>Proposed efficient placement and power control algorithm by solving  </a:t>
            </a:r>
          </a:p>
          <a:p>
            <a:pPr marL="274320" lvl="1" indent="0">
              <a:buNone/>
            </a:pPr>
            <a:r>
              <a:rPr lang="en-IN" sz="2000" dirty="0">
                <a:sym typeface="Wingdings" panose="05000000000000000000" pitchFamily="2" charset="2"/>
              </a:rPr>
              <a:t> </a:t>
            </a:r>
            <a:r>
              <a:rPr lang="en-IN" sz="2000" dirty="0" smtClean="0">
                <a:sym typeface="Wingdings" panose="05000000000000000000" pitchFamily="2" charset="2"/>
              </a:rPr>
              <a:t>   two Mixed Inter Programming (MIP) problems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IN" sz="1800" dirty="0" smtClean="0">
                <a:sym typeface="Wingdings" panose="05000000000000000000" pitchFamily="2" charset="2"/>
              </a:rPr>
              <a:t> </a:t>
            </a:r>
            <a:r>
              <a:rPr lang="en-IN" sz="1800" dirty="0" err="1" smtClean="0">
                <a:sym typeface="Wingdings" panose="05000000000000000000" pitchFamily="2" charset="2"/>
              </a:rPr>
              <a:t>MinNF</a:t>
            </a:r>
            <a:r>
              <a:rPr lang="en-IN" sz="1800" dirty="0" smtClean="0">
                <a:sym typeface="Wingdings" panose="05000000000000000000" pitchFamily="2" charset="2"/>
              </a:rPr>
              <a:t>: Minimize number of </a:t>
            </a:r>
            <a:r>
              <a:rPr lang="en-IN" sz="1800" dirty="0" err="1" smtClean="0">
                <a:sym typeface="Wingdings" panose="05000000000000000000" pitchFamily="2" charset="2"/>
              </a:rPr>
              <a:t>Femtos</a:t>
            </a:r>
            <a:endParaRPr lang="en-IN" sz="1800" dirty="0" smtClean="0">
              <a:sym typeface="Wingdings" panose="05000000000000000000" pitchFamily="2" charset="2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IN" sz="1800" dirty="0" err="1" smtClean="0">
                <a:sym typeface="Wingdings" panose="05000000000000000000" pitchFamily="2" charset="2"/>
              </a:rPr>
              <a:t>OptFP</a:t>
            </a:r>
            <a:r>
              <a:rPr lang="en-IN" sz="1800" dirty="0" smtClean="0">
                <a:sym typeface="Wingdings" panose="05000000000000000000" pitchFamily="2" charset="2"/>
              </a:rPr>
              <a:t>: Optimal </a:t>
            </a:r>
            <a:r>
              <a:rPr lang="en-IN" sz="1800" dirty="0" err="1" smtClean="0">
                <a:sym typeface="Wingdings" panose="05000000000000000000" pitchFamily="2" charset="2"/>
              </a:rPr>
              <a:t>Femto</a:t>
            </a:r>
            <a:r>
              <a:rPr lang="en-IN" sz="1800" dirty="0" smtClean="0">
                <a:sym typeface="Wingdings" panose="05000000000000000000" pitchFamily="2" charset="2"/>
              </a:rPr>
              <a:t> Power </a:t>
            </a:r>
            <a:endParaRPr lang="en-IN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Globecom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371-A218-4007-A383-90510C927C8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6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Bird-eye view of floor area inside and outside </a:t>
            </a:r>
            <a:r>
              <a:rPr lang="en-US" dirty="0" smtClean="0"/>
              <a:t>enterprise building considered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Globecom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371-A218-4007-A383-90510C927C8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772275" cy="553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" y="27432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336971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HIZone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934200" y="4191000"/>
            <a:ext cx="1219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42514" y="400633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Wall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1000" y="4648200"/>
            <a:ext cx="1295400" cy="10668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267200" y="5486400"/>
            <a:ext cx="1138237" cy="751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05437" y="6102514"/>
            <a:ext cx="913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Room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00800" y="2057400"/>
            <a:ext cx="533400" cy="3048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723413" y="2153392"/>
            <a:ext cx="1419101" cy="2088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806046" y="2370117"/>
            <a:ext cx="1692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Inner sub-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region number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43000" y="1322120"/>
            <a:ext cx="533400" cy="3810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-95065" y="1891782"/>
            <a:ext cx="1692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Outer sub-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region number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>
            <a:endCxn id="36" idx="0"/>
          </p:cNvCxnSpPr>
          <p:nvPr/>
        </p:nvCxnSpPr>
        <p:spPr>
          <a:xfrm flipH="1">
            <a:off x="751114" y="1512620"/>
            <a:ext cx="468086" cy="379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82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0" grpId="0"/>
      <p:bldP spid="30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7218"/>
            <a:ext cx="7620000" cy="810768"/>
          </a:xfrm>
        </p:spPr>
        <p:txBody>
          <a:bodyPr/>
          <a:lstStyle/>
          <a:p>
            <a:r>
              <a:rPr lang="en-US" sz="3600" dirty="0"/>
              <a:t>LTE </a:t>
            </a:r>
            <a:r>
              <a:rPr lang="en-US" sz="3600" dirty="0" err="1"/>
              <a:t>Femto</a:t>
            </a:r>
            <a:r>
              <a:rPr lang="en-US" sz="3600" dirty="0"/>
              <a:t> </a:t>
            </a:r>
            <a:r>
              <a:rPr lang="en-US" sz="3600" dirty="0" smtClean="0"/>
              <a:t>SON Architecture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Globecom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371-A218-4007-A383-90510C927C8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1"/>
            <a:ext cx="44672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sathya\Downloads\fgw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8526"/>
            <a:ext cx="838200" cy="144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702843"/>
              </p:ext>
            </p:extLst>
          </p:nvPr>
        </p:nvGraphicFramePr>
        <p:xfrm>
          <a:off x="2514600" y="4897438"/>
          <a:ext cx="571500" cy="142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name="Visio" r:id="rId6" imgW="624535" imgH="1494739" progId="Visio.Drawing.11">
                  <p:embed/>
                </p:oleObj>
              </mc:Choice>
              <mc:Fallback>
                <p:oleObj name="Visio" r:id="rId6" imgW="624535" imgH="149473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897438"/>
                        <a:ext cx="571500" cy="142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4" descr="BTS_Indo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51" y="4515429"/>
            <a:ext cx="29051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C:\Users\sathya\Downloads\mme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" y="2895600"/>
            <a:ext cx="990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421791" y="3886200"/>
            <a:ext cx="1321409" cy="1295400"/>
          </a:xfrm>
          <a:prstGeom prst="line">
            <a:avLst/>
          </a:prstGeom>
          <a:ln w="3810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379515" y="2022763"/>
            <a:ext cx="1016609" cy="990600"/>
          </a:xfrm>
          <a:prstGeom prst="line">
            <a:avLst/>
          </a:prstGeom>
          <a:ln w="3810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93473" y="2250375"/>
            <a:ext cx="1988127" cy="1421871"/>
          </a:xfrm>
          <a:prstGeom prst="line">
            <a:avLst/>
          </a:prstGeom>
          <a:ln w="3810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64130" y="225037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0" y="402068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24456" y="21013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357" y="4108966"/>
            <a:ext cx="87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200" y="2690197"/>
            <a:ext cx="1015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Femto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GW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105400" y="1774210"/>
            <a:ext cx="381000" cy="8016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28210" y="1344580"/>
            <a:ext cx="2286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Inner sub-region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543800" y="1713912"/>
            <a:ext cx="381000" cy="8619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34300" y="1396592"/>
            <a:ext cx="81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Wall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867400" y="5257800"/>
            <a:ext cx="6858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95900" y="5943600"/>
            <a:ext cx="12573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Building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315200" y="5404366"/>
            <a:ext cx="609600" cy="5392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57160" y="596615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HIZone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191000" y="3739634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440927" y="3572088"/>
            <a:ext cx="86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Femto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30427" y="5967926"/>
            <a:ext cx="112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eNodeB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09411" y="1128573"/>
            <a:ext cx="80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434828" y="1150527"/>
            <a:ext cx="731044" cy="369332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3157325" y="1825432"/>
            <a:ext cx="3853075" cy="1165826"/>
          </a:xfrm>
          <a:prstGeom prst="line">
            <a:avLst/>
          </a:prstGeom>
          <a:ln w="3810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173679" y="2663271"/>
            <a:ext cx="3760521" cy="2451809"/>
          </a:xfrm>
          <a:prstGeom prst="line">
            <a:avLst/>
          </a:prstGeom>
          <a:ln w="3810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25710" y="293803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12784" y="157616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S1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5" name="Group 75"/>
          <p:cNvGrpSpPr>
            <a:grpSpLocks/>
          </p:cNvGrpSpPr>
          <p:nvPr/>
        </p:nvGrpSpPr>
        <p:grpSpPr bwMode="auto">
          <a:xfrm rot="11523367" flipH="1" flipV="1">
            <a:off x="2849002" y="4484052"/>
            <a:ext cx="1264084" cy="746154"/>
            <a:chOff x="5777472" y="4798637"/>
            <a:chExt cx="1366185" cy="1260568"/>
          </a:xfrm>
        </p:grpSpPr>
        <p:sp>
          <p:nvSpPr>
            <p:cNvPr id="46" name="Arc 33"/>
            <p:cNvSpPr>
              <a:spLocks noChangeArrowheads="1"/>
            </p:cNvSpPr>
            <p:nvPr/>
          </p:nvSpPr>
          <p:spPr bwMode="auto">
            <a:xfrm>
              <a:off x="5777472" y="545551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" name="Arc 34"/>
            <p:cNvSpPr>
              <a:spLocks noChangeArrowheads="1"/>
            </p:cNvSpPr>
            <p:nvPr/>
          </p:nvSpPr>
          <p:spPr bwMode="auto">
            <a:xfrm>
              <a:off x="5929872" y="534603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8" name="Arc 35"/>
            <p:cNvSpPr>
              <a:spLocks noChangeArrowheads="1"/>
            </p:cNvSpPr>
            <p:nvPr/>
          </p:nvSpPr>
          <p:spPr bwMode="auto">
            <a:xfrm>
              <a:off x="6082272" y="523655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9" name="Arc 36"/>
            <p:cNvSpPr>
              <a:spLocks noChangeArrowheads="1"/>
            </p:cNvSpPr>
            <p:nvPr/>
          </p:nvSpPr>
          <p:spPr bwMode="auto">
            <a:xfrm>
              <a:off x="6234672" y="512707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0" name="Arc 37"/>
            <p:cNvSpPr>
              <a:spLocks noChangeArrowheads="1"/>
            </p:cNvSpPr>
            <p:nvPr/>
          </p:nvSpPr>
          <p:spPr bwMode="auto">
            <a:xfrm>
              <a:off x="6387072" y="501759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" name="Arc 38"/>
            <p:cNvSpPr>
              <a:spLocks noChangeArrowheads="1"/>
            </p:cNvSpPr>
            <p:nvPr/>
          </p:nvSpPr>
          <p:spPr bwMode="auto">
            <a:xfrm>
              <a:off x="6539472" y="490811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" name="Arc 39"/>
            <p:cNvSpPr>
              <a:spLocks noChangeArrowheads="1"/>
            </p:cNvSpPr>
            <p:nvPr/>
          </p:nvSpPr>
          <p:spPr bwMode="auto">
            <a:xfrm>
              <a:off x="6691872" y="479863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05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7218"/>
            <a:ext cx="7620000" cy="810768"/>
          </a:xfrm>
        </p:spPr>
        <p:txBody>
          <a:bodyPr/>
          <a:lstStyle/>
          <a:p>
            <a:r>
              <a:rPr lang="en-US" dirty="0" smtClean="0"/>
              <a:t>Channel Model and Notations Used</a:t>
            </a:r>
            <a:r>
              <a:rPr lang="en-US" i="1" dirty="0" smtClean="0"/>
              <a:t> 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24385746"/>
                  </p:ext>
                </p:extLst>
              </p:nvPr>
            </p:nvGraphicFramePr>
            <p:xfrm>
              <a:off x="723900" y="3253579"/>
              <a:ext cx="7696200" cy="33049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10871"/>
                    <a:gridCol w="5885329"/>
                  </a:tblGrid>
                  <a:tr h="319978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        Notation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                                  Definition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2652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Set of all inner sub-regions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2652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Set of all outer</a:t>
                          </a:r>
                          <a:r>
                            <a:rPr lang="en-US" sz="1600" baseline="0" dirty="0" smtClean="0"/>
                            <a:t> sub-regions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2652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1 if </a:t>
                          </a:r>
                          <a:r>
                            <a:rPr lang="en-US" sz="1600" dirty="0" err="1" smtClean="0"/>
                            <a:t>Femto</a:t>
                          </a:r>
                          <a:r>
                            <a:rPr lang="en-US" sz="1600" baseline="0" dirty="0" smtClean="0"/>
                            <a:t> is placed at inner sub-region </a:t>
                          </a:r>
                          <a:r>
                            <a:rPr lang="en-US" sz="1600" i="1" baseline="0" dirty="0" smtClean="0"/>
                            <a:t>a</a:t>
                          </a:r>
                          <a:r>
                            <a:rPr lang="en-US" sz="1600" baseline="0" dirty="0" smtClean="0"/>
                            <a:t>, zero otherwise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5568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𝑗𝑎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1 if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𝑡h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 smtClean="0"/>
                            <a:t>  inner sub-region</a:t>
                          </a:r>
                          <a:r>
                            <a:rPr lang="en-US" sz="1600" baseline="0" dirty="0" smtClean="0"/>
                            <a:t> of the building is associated with the </a:t>
                          </a:r>
                          <a:r>
                            <a:rPr lang="en-US" sz="1600" baseline="0" dirty="0" err="1" smtClean="0"/>
                            <a:t>Femto</a:t>
                          </a:r>
                          <a:r>
                            <a:rPr lang="en-US" sz="1600" baseline="0" dirty="0" smtClean="0"/>
                            <a:t> located at inner sub-region </a:t>
                          </a:r>
                          <a:r>
                            <a:rPr lang="en-US" sz="1600" i="1" baseline="0" dirty="0" smtClean="0"/>
                            <a:t>a</a:t>
                          </a:r>
                          <a:r>
                            <a:rPr lang="en-US" sz="1600" baseline="0" dirty="0" smtClean="0"/>
                            <a:t>, zero otherwise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870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𝑗𝑎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Channel gain between inner sub-regions </a:t>
                          </a:r>
                          <a:r>
                            <a:rPr lang="en-US" sz="1600" i="1" dirty="0" smtClean="0"/>
                            <a:t>j </a:t>
                          </a:r>
                          <a:r>
                            <a:rPr lang="en-US" sz="1600" dirty="0" smtClean="0"/>
                            <a:t>and </a:t>
                          </a:r>
                          <a:r>
                            <a:rPr lang="en-US" sz="1600" i="1" dirty="0" smtClean="0"/>
                            <a:t>a</a:t>
                          </a:r>
                          <a:endParaRPr lang="en-US" sz="1600" i="1" dirty="0"/>
                        </a:p>
                      </a:txBody>
                      <a:tcPr/>
                    </a:tc>
                  </a:tr>
                  <a:tr h="33870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1</a:t>
                          </a:r>
                          <a:r>
                            <a:rPr lang="en-US" sz="1600" baseline="0" dirty="0" smtClean="0"/>
                            <a:t> if user is located at outer sub-region </a:t>
                          </a:r>
                          <a:r>
                            <a:rPr lang="en-US" sz="1600" i="1" baseline="0" dirty="0" smtClean="0"/>
                            <a:t>j</a:t>
                          </a:r>
                          <a:r>
                            <a:rPr lang="en-US" sz="1600" baseline="0" dirty="0" smtClean="0"/>
                            <a:t>, 0therwise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2652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Set of</a:t>
                          </a:r>
                          <a:r>
                            <a:rPr lang="en-US" sz="1600" baseline="0" dirty="0" smtClean="0"/>
                            <a:t> all Macro BSs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2652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Normalized</a:t>
                          </a:r>
                          <a:r>
                            <a:rPr lang="en-US" sz="1600" baseline="0" dirty="0" smtClean="0"/>
                            <a:t> transmit power of </a:t>
                          </a:r>
                          <a:r>
                            <a:rPr lang="en-US" sz="1600" baseline="0" dirty="0" err="1" smtClean="0"/>
                            <a:t>Femto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i="1" baseline="0" dirty="0" smtClean="0"/>
                            <a:t>a</a:t>
                          </a:r>
                          <a:r>
                            <a:rPr lang="en-US" sz="1600" baseline="0" dirty="0" smtClean="0"/>
                            <a:t>, 0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baseline="0" smtClean="0">
                                  <a:latin typeface="Cambria Math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baseline="0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b="0" i="1" baseline="0" smtClean="0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1600" b="0" i="1" baseline="0" smtClean="0">
                                  <a:latin typeface="Cambria Math"/>
                                </a:rPr>
                                <m:t>≤1 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24385746"/>
                  </p:ext>
                </p:extLst>
              </p:nvPr>
            </p:nvGraphicFramePr>
            <p:xfrm>
              <a:off x="723900" y="3253579"/>
              <a:ext cx="7696200" cy="33049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10871"/>
                    <a:gridCol w="5885329"/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        Notation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                                  Definition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37" t="-103636" r="-326936" b="-81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Set of all inner sub-regions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37" t="-203636" r="-326936" b="-71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Set of all outer</a:t>
                          </a:r>
                          <a:r>
                            <a:rPr lang="en-US" sz="1600" baseline="0" dirty="0" smtClean="0"/>
                            <a:t> sub-regions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37" t="-303636" r="-326936" b="-61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1 if </a:t>
                          </a:r>
                          <a:r>
                            <a:rPr lang="en-US" sz="1600" dirty="0" err="1" smtClean="0"/>
                            <a:t>Femto</a:t>
                          </a:r>
                          <a:r>
                            <a:rPr lang="en-US" sz="1600" baseline="0" dirty="0" smtClean="0"/>
                            <a:t> is placed at inner sub-region </a:t>
                          </a:r>
                          <a:r>
                            <a:rPr lang="en-US" sz="1600" i="1" baseline="0" dirty="0" smtClean="0"/>
                            <a:t>a</a:t>
                          </a:r>
                          <a:r>
                            <a:rPr lang="en-US" sz="1600" baseline="0" dirty="0" smtClean="0"/>
                            <a:t>, </a:t>
                          </a:r>
                          <a:r>
                            <a:rPr lang="en-US" sz="1600" baseline="0" dirty="0" smtClean="0"/>
                            <a:t>zero </a:t>
                          </a:r>
                          <a:r>
                            <a:rPr lang="en-US" sz="1600" baseline="0" dirty="0" smtClean="0"/>
                            <a:t>otherwise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5835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37" t="-231250" r="-326936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817" t="-231250" r="-414" b="-250000"/>
                          </a:stretch>
                        </a:blipFill>
                      </a:tcPr>
                    </a:tc>
                  </a:tr>
                  <a:tr h="3549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37" t="-538983" r="-326936" b="-306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Channel gain between inner sub-regions </a:t>
                          </a:r>
                          <a:r>
                            <a:rPr lang="en-US" sz="1600" i="1" dirty="0" smtClean="0"/>
                            <a:t>j </a:t>
                          </a:r>
                          <a:r>
                            <a:rPr lang="en-US" sz="1600" dirty="0" smtClean="0"/>
                            <a:t>and </a:t>
                          </a:r>
                          <a:r>
                            <a:rPr lang="en-US" sz="1600" i="1" dirty="0" smtClean="0"/>
                            <a:t>a</a:t>
                          </a:r>
                          <a:endParaRPr lang="en-US" sz="1600" i="1" dirty="0"/>
                        </a:p>
                      </a:txBody>
                      <a:tcPr/>
                    </a:tc>
                  </a:tr>
                  <a:tr h="3549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37" t="-650000" r="-326936" b="-2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1</a:t>
                          </a:r>
                          <a:r>
                            <a:rPr lang="en-US" sz="1600" baseline="0" dirty="0" smtClean="0"/>
                            <a:t> if user is located at outer sub-region </a:t>
                          </a:r>
                          <a:r>
                            <a:rPr lang="en-US" sz="1600" i="1" baseline="0" dirty="0" smtClean="0"/>
                            <a:t>j</a:t>
                          </a:r>
                          <a:r>
                            <a:rPr lang="en-US" sz="1600" baseline="0" dirty="0" smtClean="0"/>
                            <a:t>, 0therwise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37" t="-790909" r="-326936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Set of</a:t>
                          </a:r>
                          <a:r>
                            <a:rPr lang="en-US" sz="1600" baseline="0" dirty="0" smtClean="0"/>
                            <a:t> all Macro BSs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37" t="-890909" r="-326936" b="-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817" t="-890909" r="-414" b="-2363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Globecom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371-A218-4007-A383-90510C927C8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860386"/>
            <a:ext cx="708134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tx1"/>
                </a:solidFill>
              </a:rPr>
              <a:t>Path loss b/w Macro BS and indoor/outdoor UE at a distance of d: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200" y="1245405"/>
            <a:ext cx="5551145" cy="564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985345" y="1936469"/>
            <a:ext cx="6858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tx1"/>
                </a:solidFill>
              </a:rPr>
              <a:t>Path loss b/w </a:t>
            </a:r>
            <a:r>
              <a:rPr lang="en-IN" dirty="0" err="1" smtClean="0">
                <a:solidFill>
                  <a:schemeClr val="tx1"/>
                </a:solidFill>
              </a:rPr>
              <a:t>Femto</a:t>
            </a:r>
            <a:r>
              <a:rPr lang="en-IN" dirty="0" smtClean="0">
                <a:solidFill>
                  <a:schemeClr val="tx1"/>
                </a:solidFill>
              </a:rPr>
              <a:t> and indoor UE at a distance of d: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050" y="2305801"/>
            <a:ext cx="6172295" cy="441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2590800" y="2432154"/>
            <a:ext cx="533400" cy="314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733097" y="2864262"/>
            <a:ext cx="71680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tx1"/>
                </a:solidFill>
              </a:rPr>
              <a:t>Channel gain for Macro and </a:t>
            </a:r>
            <a:r>
              <a:rPr lang="en-IN" dirty="0" err="1" smtClean="0">
                <a:solidFill>
                  <a:schemeClr val="tx1"/>
                </a:solidFill>
              </a:rPr>
              <a:t>Femto</a:t>
            </a:r>
            <a:r>
              <a:rPr lang="en-IN" dirty="0" smtClean="0">
                <a:solidFill>
                  <a:schemeClr val="tx1"/>
                </a:solidFill>
              </a:rPr>
              <a:t> are 20 </a:t>
            </a:r>
            <a:r>
              <a:rPr lang="en-IN" dirty="0" err="1" smtClean="0">
                <a:solidFill>
                  <a:schemeClr val="tx1"/>
                </a:solidFill>
              </a:rPr>
              <a:t>dBi</a:t>
            </a:r>
            <a:r>
              <a:rPr lang="en-IN" dirty="0" smtClean="0">
                <a:solidFill>
                  <a:schemeClr val="tx1"/>
                </a:solidFill>
              </a:rPr>
              <a:t> and 2 </a:t>
            </a:r>
            <a:r>
              <a:rPr lang="en-IN" dirty="0" err="1" smtClean="0">
                <a:solidFill>
                  <a:schemeClr val="tx1"/>
                </a:solidFill>
              </a:rPr>
              <a:t>dBi</a:t>
            </a:r>
            <a:r>
              <a:rPr lang="en-IN" dirty="0" smtClean="0">
                <a:solidFill>
                  <a:schemeClr val="tx1"/>
                </a:solidFill>
              </a:rPr>
              <a:t>, respectively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6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48" y="152400"/>
            <a:ext cx="7467600" cy="810768"/>
          </a:xfrm>
        </p:spPr>
        <p:txBody>
          <a:bodyPr/>
          <a:lstStyle/>
          <a:p>
            <a:r>
              <a:rPr lang="en-US" sz="4000" dirty="0" err="1" smtClean="0"/>
              <a:t>M</a:t>
            </a:r>
            <a:r>
              <a:rPr lang="en-US" sz="4000" cap="none" dirty="0" err="1" smtClean="0"/>
              <a:t>in</a:t>
            </a:r>
            <a:r>
              <a:rPr lang="en-US" sz="4000" dirty="0" err="1" smtClean="0"/>
              <a:t>NF</a:t>
            </a:r>
            <a:r>
              <a:rPr lang="en-US" sz="4000" dirty="0" smtClean="0"/>
              <a:t> MIP Formulation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7990"/>
                <a:ext cx="7772400" cy="457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7030A0"/>
                    </a:solidFill>
                  </a:rPr>
                  <a:t>Objective Function</a:t>
                </a:r>
                <a:r>
                  <a:rPr lang="en-US" dirty="0" smtClean="0"/>
                  <a:t>: </a:t>
                </a:r>
                <a:r>
                  <a:rPr lang="en-US" dirty="0">
                    <a:solidFill>
                      <a:srgbClr val="002060"/>
                    </a:solidFill>
                  </a:rPr>
                  <a:t>M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inimize </a:t>
                </a:r>
                <a:r>
                  <a:rPr lang="en-US" dirty="0">
                    <a:solidFill>
                      <a:srgbClr val="002060"/>
                    </a:solidFill>
                  </a:rPr>
                  <a:t>the total number of </a:t>
                </a:r>
                <a:r>
                  <a:rPr lang="en-US" dirty="0" err="1">
                    <a:solidFill>
                      <a:srgbClr val="002060"/>
                    </a:solidFill>
                  </a:rPr>
                  <a:t>Femtos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deployed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Constraints:</a:t>
                </a:r>
              </a:p>
              <a:p>
                <a:r>
                  <a:rPr lang="en-US" dirty="0" smtClean="0"/>
                  <a:t>Assuming </a:t>
                </a:r>
                <a:r>
                  <a:rPr lang="en-US" dirty="0"/>
                  <a:t>that a sub-region corresponds to an indoor user, it is allowed to associate with only one </a:t>
                </a:r>
                <a:r>
                  <a:rPr lang="en-US" dirty="0" err="1"/>
                  <a:t>Femto</a:t>
                </a:r>
                <a:r>
                  <a:rPr lang="en-US" dirty="0"/>
                  <a:t> BS inside the building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B</a:t>
                </a:r>
                <a:r>
                  <a:rPr lang="en-US" dirty="0" smtClean="0"/>
                  <a:t>elow constraint ensure the sub-region gets connected only when the </a:t>
                </a:r>
                <a:r>
                  <a:rPr lang="en-US" dirty="0" err="1" smtClean="0"/>
                  <a:t>Femto</a:t>
                </a:r>
                <a:r>
                  <a:rPr lang="en-US" dirty="0" smtClean="0"/>
                  <a:t> is placed in the 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7990"/>
                <a:ext cx="7772400" cy="4572000"/>
              </a:xfrm>
              <a:blipFill rotWithShape="0">
                <a:blip r:embed="rId2"/>
                <a:stretch>
                  <a:fillRect l="-784" t="-1600" r="-7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Globecom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371-A218-4007-A383-90510C927C8C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258787" y="1725881"/>
                <a:ext cx="1606978" cy="800732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787" y="1725881"/>
                <a:ext cx="1606978" cy="800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63931" y="3847468"/>
                <a:ext cx="3603401" cy="800732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𝑗𝑎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            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∀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        (1)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931" y="3847468"/>
                <a:ext cx="3603401" cy="800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90800" y="5766032"/>
                <a:ext cx="3733800" cy="391646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𝑗𝑎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 0     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    (2) 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766032"/>
                <a:ext cx="3733800" cy="391646"/>
              </a:xfrm>
              <a:prstGeom prst="rect">
                <a:avLst/>
              </a:prstGeom>
              <a:blipFill rotWithShape="1"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43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467600" cy="810768"/>
          </a:xfrm>
        </p:spPr>
        <p:txBody>
          <a:bodyPr/>
          <a:lstStyle/>
          <a:p>
            <a:r>
              <a:rPr lang="en-US" dirty="0" err="1" smtClean="0"/>
              <a:t>M</a:t>
            </a:r>
            <a:r>
              <a:rPr lang="en-US" cap="none" dirty="0" err="1" smtClean="0"/>
              <a:t>in</a:t>
            </a:r>
            <a:r>
              <a:rPr lang="en-US" dirty="0" err="1" smtClean="0"/>
              <a:t>NF</a:t>
            </a:r>
            <a:r>
              <a:rPr lang="en-US" dirty="0" smtClean="0"/>
              <a:t> MIP Formulation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Globecom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371-A218-4007-A383-90510C927C8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6327" y="5030324"/>
            <a:ext cx="7672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Finally,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MinNF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MIP is formulated as  follows,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76400" y="1339472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339472"/>
                <a:ext cx="34496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8600" y="1981200"/>
                <a:ext cx="8610600" cy="2751972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𝑖𝑛𝑓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𝑗𝑎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\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</m:e>
                          </m:nary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𝑗𝑒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 </m:t>
                      </m:r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λ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∀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0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endParaRPr lang="en-US" i="1" dirty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r>
                  <a:rPr lang="en-US" b="0" i="1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          The above equation can be </a:t>
                </a:r>
                <a:r>
                  <a:rPr lang="en-US" i="1" dirty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i="1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rewritten </a:t>
                </a:r>
                <a:r>
                  <a:rPr lang="en-US" b="0" i="1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as,</a:t>
                </a:r>
              </a:p>
              <a:p>
                <a:endParaRPr lang="en-US" i="1" dirty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endParaRPr lang="en-US" b="0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     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𝑖𝑛𝑓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𝑗𝑎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𝑗𝑎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en-US" b="0" i="1" dirty="0" smtClean="0">
                    <a:solidFill>
                      <a:schemeClr val="tx1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a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𝑗𝑏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brk m:alnAt="7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𝑗𝑒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     (3)</m:t>
                        </m:r>
                      </m:e>
                    </m:nary>
                  </m:oMath>
                </a14:m>
                <a:endParaRPr lang="en-US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81200"/>
                <a:ext cx="8610600" cy="2751972"/>
              </a:xfrm>
              <a:prstGeom prst="rect">
                <a:avLst/>
              </a:prstGeom>
              <a:blipFill rotWithShape="1">
                <a:blip r:embed="rId4"/>
                <a:stretch>
                  <a:fillRect r="-71" b="-3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77582" y="5783615"/>
                <a:ext cx="3447017" cy="435760"/>
              </a:xfrm>
              <a:prstGeom prst="rect">
                <a:avLst/>
              </a:prstGeom>
              <a:solidFill>
                <a:srgbClr val="FF33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min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   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 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 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 (3)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582" y="5783615"/>
                <a:ext cx="3447017" cy="435760"/>
              </a:xfrm>
              <a:prstGeom prst="rect">
                <a:avLst/>
              </a:prstGeom>
              <a:blipFill rotWithShape="0">
                <a:blip r:embed="rId5"/>
                <a:stretch>
                  <a:fillRect t="-112676" r="-3009" b="-1633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2400" y="1087189"/>
                <a:ext cx="85344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To ensure good coverage, the 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SINR of inner sub-regions must be maintained above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the predefined threshold SINR,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and is given by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087189"/>
                <a:ext cx="8534400" cy="707886"/>
              </a:xfrm>
              <a:prstGeom prst="rect">
                <a:avLst/>
              </a:prstGeom>
              <a:blipFill rotWithShape="0">
                <a:blip r:embed="rId6"/>
                <a:stretch>
                  <a:fillRect l="-643" t="-5172" b="-137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6038677" y="2124087"/>
              <a:ext cx="288360" cy="5072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12397" y="2097807"/>
                <a:ext cx="34092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k 20"/>
              <p14:cNvContentPartPr/>
              <p14:nvPr/>
            </p14:nvContentPartPr>
            <p14:xfrm>
              <a:off x="4764277" y="2733207"/>
              <a:ext cx="1125000" cy="27612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45917" y="2714847"/>
                <a:ext cx="1158480" cy="30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804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218"/>
            <a:ext cx="7848600" cy="810768"/>
          </a:xfrm>
        </p:spPr>
        <p:txBody>
          <a:bodyPr/>
          <a:lstStyle/>
          <a:p>
            <a:r>
              <a:rPr lang="en-US" dirty="0" err="1" smtClean="0"/>
              <a:t>O</a:t>
            </a:r>
            <a:r>
              <a:rPr lang="en-US" cap="none" dirty="0" err="1" smtClean="0"/>
              <a:t>pt</a:t>
            </a:r>
            <a:r>
              <a:rPr lang="en-US" dirty="0" err="1" smtClean="0"/>
              <a:t>FP</a:t>
            </a:r>
            <a:r>
              <a:rPr lang="en-US" dirty="0" smtClean="0"/>
              <a:t> MIP Formulation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4863" y="1143000"/>
                <a:ext cx="7997538" cy="45720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  <a:defRPr/>
                </a:pPr>
                <a:r>
                  <a:rPr lang="en-US" b="1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The objective is to reduce the Macro UEs SINR degradation</a:t>
                </a:r>
                <a:r>
                  <a:rPr lang="en-US" b="1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en-US" b="1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by:</a:t>
                </a:r>
              </a:p>
              <a:p>
                <a:pPr>
                  <a:buFont typeface="Wingdings" panose="05000000000000000000" pitchFamily="2" charset="2"/>
                  <a:buChar char="ü"/>
                  <a:defRPr/>
                </a:pPr>
                <a:r>
                  <a:rPr lang="en-US" sz="2000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 Optimal </a:t>
                </a:r>
                <a:r>
                  <a:rPr lang="en-US" sz="2000" dirty="0" err="1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Femto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 power control to maintain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SINR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Th</m:t>
                        </m:r>
                      </m:sub>
                    </m:sSub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in </a:t>
                </a:r>
                <a:r>
                  <a:rPr lang="en-US" sz="2000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each 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inner sub- region </a:t>
                </a:r>
                <a:r>
                  <a:rPr lang="en-US" sz="2000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and 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also maintain </a:t>
                </a:r>
                <a:r>
                  <a:rPr lang="en-US" sz="2000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the SINR degradation at less than 2 dB in </a:t>
                </a:r>
                <a:r>
                  <a:rPr lang="en-US" sz="2000" dirty="0" err="1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HIZone</a:t>
                </a:r>
                <a:endParaRPr lang="en-US" sz="2000" dirty="0" smtClean="0">
                  <a:solidFill>
                    <a:srgbClr val="002060"/>
                  </a:solidFill>
                  <a:latin typeface="+mj-lt"/>
                  <a:cs typeface="Arial" pitchFamily="34" charset="0"/>
                </a:endParaRPr>
              </a:p>
              <a:p>
                <a:pPr>
                  <a:buFont typeface="Wingdings" panose="05000000000000000000" pitchFamily="2" charset="2"/>
                  <a:buChar char="ü"/>
                  <a:defRPr/>
                </a:pPr>
                <a:r>
                  <a:rPr lang="en-US" sz="2000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 Determine </a:t>
                </a:r>
                <a:r>
                  <a:rPr lang="en-US" sz="2000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the </a:t>
                </a:r>
                <a:r>
                  <a:rPr lang="en-US" sz="2000" dirty="0" err="1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Femto</a:t>
                </a:r>
                <a:r>
                  <a:rPr lang="en-US" sz="2000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 to which </a:t>
                </a:r>
                <a:r>
                  <a:rPr lang="en-US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indoor UEs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in any </a:t>
                </a:r>
                <a:r>
                  <a:rPr lang="en-US" sz="2000" dirty="0" err="1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givensub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-region  have </a:t>
                </a:r>
                <a:r>
                  <a:rPr lang="en-US" sz="2000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to be associated 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with</a:t>
                </a:r>
              </a:p>
              <a:p>
                <a:pPr marL="0" indent="0">
                  <a:buNone/>
                  <a:defRPr/>
                </a:pPr>
                <a:endParaRPr lang="en-US" sz="2000" dirty="0" smtClean="0">
                  <a:latin typeface="+mj-lt"/>
                  <a:cs typeface="Arial" pitchFamily="34" charset="0"/>
                </a:endParaRPr>
              </a:p>
              <a:p>
                <a:pPr marL="457200" indent="-457200">
                  <a:buFont typeface="+mj-lt"/>
                  <a:buAutoNum type="alphaUcPeriod"/>
                  <a:defRPr/>
                </a:pPr>
                <a:endParaRPr lang="en-US" sz="2000" dirty="0">
                  <a:latin typeface="+mj-lt"/>
                  <a:cs typeface="Arial" pitchFamily="34" charset="0"/>
                </a:endParaRPr>
              </a:p>
              <a:p>
                <a:pPr marL="0" indent="0">
                  <a:buFont typeface="Times New Roman" pitchFamily="18" charset="0"/>
                  <a:buNone/>
                  <a:defRPr/>
                </a:pPr>
                <a:endParaRPr lang="en-US" sz="2400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>
                    <a:latin typeface="+mj-lt"/>
                  </a:rPr>
                  <a:t>The </a:t>
                </a:r>
                <a:r>
                  <a:rPr lang="en-US" dirty="0" err="1" smtClean="0">
                    <a:latin typeface="+mj-lt"/>
                  </a:rPr>
                  <a:t>Femto</a:t>
                </a:r>
                <a:r>
                  <a:rPr lang="en-US" dirty="0" smtClean="0">
                    <a:latin typeface="+mj-lt"/>
                  </a:rPr>
                  <a:t> power value is set only when the </a:t>
                </a:r>
                <a:r>
                  <a:rPr lang="en-US" dirty="0" err="1" smtClean="0">
                    <a:latin typeface="+mj-lt"/>
                  </a:rPr>
                  <a:t>Femto</a:t>
                </a:r>
                <a:r>
                  <a:rPr lang="en-US" dirty="0" smtClean="0">
                    <a:latin typeface="+mj-lt"/>
                  </a:rPr>
                  <a:t> is placed at the 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4863" y="1143000"/>
                <a:ext cx="7997538" cy="4572000"/>
              </a:xfrm>
              <a:blipFill rotWithShape="0">
                <a:blip r:embed="rId3"/>
                <a:stretch>
                  <a:fillRect l="-686" t="-2533" r="-2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Globecom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371-A218-4007-A383-90510C927C8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5532" y="2957298"/>
            <a:ext cx="7696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Objective Function: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Femtos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can’t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operate at the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full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power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as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the Macro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UEs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will experience higher SINR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degradation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Constraints:</a:t>
            </a:r>
          </a:p>
          <a:p>
            <a:pPr algn="just"/>
            <a:endParaRPr lang="en-US" dirty="0">
              <a:solidFill>
                <a:srgbClr val="FF0000"/>
              </a:solidFill>
            </a:endParaRP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55173" y="3916524"/>
                <a:ext cx="3733800" cy="800732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                  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173" y="3916524"/>
                <a:ext cx="3733800" cy="8007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55173" y="5791200"/>
                <a:ext cx="3733800" cy="369332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       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           (4)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173" y="5791200"/>
                <a:ext cx="373380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01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7218"/>
            <a:ext cx="7467600" cy="662550"/>
          </a:xfrm>
        </p:spPr>
        <p:txBody>
          <a:bodyPr/>
          <a:lstStyle/>
          <a:p>
            <a:r>
              <a:rPr lang="en-US" sz="3600" dirty="0" err="1" smtClean="0"/>
              <a:t>O</a:t>
            </a:r>
            <a:r>
              <a:rPr lang="en-US" sz="3600" cap="none" dirty="0" err="1" smtClean="0"/>
              <a:t>pt</a:t>
            </a:r>
            <a:r>
              <a:rPr lang="en-US" sz="3600" dirty="0" err="1" smtClean="0"/>
              <a:t>FP</a:t>
            </a:r>
            <a:r>
              <a:rPr lang="en-US" sz="3600" dirty="0" smtClean="0"/>
              <a:t> MIP Formulation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/>
                  <a:t>To ensure good coverage, the SINR of inner sub-regions must be maintained above the predefined threshold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/>
                  <a:t> and is </a:t>
                </a:r>
                <a:r>
                  <a:rPr lang="en-US" dirty="0" smtClean="0"/>
                  <a:t>given by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Globecom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371-A218-4007-A383-90510C927C8C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76004" y="1676400"/>
                <a:ext cx="3656835" cy="800732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𝑗𝑎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            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∀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        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004" y="1676400"/>
                <a:ext cx="3656835" cy="800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209800" y="3352800"/>
                <a:ext cx="3742499" cy="391646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𝑗𝑎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≤ 0      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    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6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  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352800"/>
                <a:ext cx="3742499" cy="391646"/>
              </a:xfrm>
              <a:prstGeom prst="rect">
                <a:avLst/>
              </a:prstGeom>
              <a:blipFill rotWithShape="1"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447800" y="4953000"/>
                <a:ext cx="5867400" cy="1002582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𝑖𝑛𝑓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𝑗𝑎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𝑗𝑎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𝜆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a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𝑗𝑏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brk m:alnAt="7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𝑗𝑒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)     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∀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i="1" dirty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953000"/>
                <a:ext cx="5867400" cy="1002582"/>
              </a:xfrm>
              <a:prstGeom prst="rect">
                <a:avLst/>
              </a:prstGeom>
              <a:blipFill rotWithShape="0">
                <a:blip r:embed="rId5"/>
                <a:stretch>
                  <a:fillRect l="-5821" t="-12195" b="-371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23021" y="912674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Each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inner sub-region corresponds to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an UE, but UE is allowed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to associate with only one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Femto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14115" y="2276564"/>
                <a:ext cx="80010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tx1"/>
                    </a:solidFill>
                    <a:latin typeface="+mj-lt"/>
                  </a:rPr>
                  <a:t>The 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below constraint </a:t>
                </a:r>
                <a:r>
                  <a:rPr lang="en-US" dirty="0" smtClean="0">
                    <a:solidFill>
                      <a:schemeClr val="tx1"/>
                    </a:solidFill>
                    <a:latin typeface="+mj-lt"/>
                  </a:rPr>
                  <a:t>ensures 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the sub-region gets connected only when the </a:t>
                </a:r>
                <a:r>
                  <a:rPr lang="en-US" dirty="0" err="1">
                    <a:solidFill>
                      <a:schemeClr val="tx1"/>
                    </a:solidFill>
                    <a:latin typeface="+mj-lt"/>
                  </a:rPr>
                  <a:t>Femto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is placed in the 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15" y="2276564"/>
                <a:ext cx="8001000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457" r="-1066" b="-92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4807800" y="4641840"/>
              <a:ext cx="1189080" cy="241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00960" y="4625280"/>
                <a:ext cx="1212480" cy="5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417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7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810" y="-152400"/>
            <a:ext cx="7467600" cy="810768"/>
          </a:xfrm>
        </p:spPr>
        <p:txBody>
          <a:bodyPr/>
          <a:lstStyle/>
          <a:p>
            <a:r>
              <a:rPr lang="en-US" dirty="0" err="1" smtClean="0"/>
              <a:t>OptFP</a:t>
            </a:r>
            <a:r>
              <a:rPr lang="en-US" dirty="0" smtClean="0"/>
              <a:t> MIP Formulation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Globecom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371-A218-4007-A383-90510C927C8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7917" y="3430203"/>
            <a:ext cx="845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Finally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the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OptFP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MIP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is formulated as follows</a:t>
            </a:r>
            <a:r>
              <a:rPr lang="en-US" sz="2000" dirty="0">
                <a:solidFill>
                  <a:schemeClr val="tx1"/>
                </a:solidFill>
              </a:rPr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flipH="1">
                <a:off x="838198" y="1371600"/>
                <a:ext cx="6172201" cy="759310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𝑀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𝑗𝑒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𝑀𝑎𝑐𝑟𝑜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𝐼𝑛𝑓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∗(1−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))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𝑗𝑒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𝑀𝑎𝑐𝑟𝑜</m:t>
                                </m:r>
                              </m:sub>
                            </m:s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𝑗𝑎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𝑚𝑎𝑥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e>
                            </m:nary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       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  </m:t>
                            </m:r>
                          </m:e>
                        </m:nary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b="0" i="1" dirty="0" smtClean="0">
                    <a:solidFill>
                      <a:schemeClr val="tx1"/>
                    </a:solidFill>
                    <a:latin typeface="Cambria Math"/>
                  </a:rPr>
                  <a:t>     (</a:t>
                </a:r>
                <a:r>
                  <a:rPr lang="en-US" i="1" dirty="0">
                    <a:solidFill>
                      <a:schemeClr val="tx1"/>
                    </a:solidFill>
                    <a:latin typeface="Cambria Math"/>
                  </a:rPr>
                  <a:t>8</a:t>
                </a:r>
                <a:r>
                  <a:rPr lang="en-US" b="0" i="1" dirty="0" smtClean="0">
                    <a:solidFill>
                      <a:schemeClr val="tx1"/>
                    </a:solidFill>
                    <a:latin typeface="Cambria Math"/>
                  </a:rPr>
                  <a:t>)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8198" y="1371600"/>
                <a:ext cx="6172201" cy="7593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35570" y="2512037"/>
                <a:ext cx="4953000" cy="4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\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𝑗𝑒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𝑀𝑎𝑐𝑟𝑜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     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∀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70" y="2512037"/>
                <a:ext cx="4953000" cy="474489"/>
              </a:xfrm>
              <a:prstGeom prst="rect">
                <a:avLst/>
              </a:prstGeom>
              <a:blipFill rotWithShape="0">
                <a:blip r:embed="rId4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45684" y="4729554"/>
                <a:ext cx="3938231" cy="800732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𝑚𝑎𝑥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 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(</m:t>
                          </m:r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684" y="4729554"/>
                <a:ext cx="3938231" cy="800732"/>
              </a:xfrm>
              <a:prstGeom prst="rect">
                <a:avLst/>
              </a:prstGeom>
              <a:blipFill rotWithShape="0">
                <a:blip r:embed="rId5"/>
                <a:stretch>
                  <a:fillRect r="-13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600" y="566413"/>
                <a:ext cx="77724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tx1"/>
                    </a:solidFill>
                    <a:latin typeface="+mj-lt"/>
                  </a:rPr>
                  <a:t>To minimize the impact of interference on the outdoor UEs, we restrict the SINR degradation at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+mj-lt"/>
                  </a:rPr>
                  <a:t>to be &lt; 2 dB</a:t>
                </a:r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66413"/>
                <a:ext cx="7772400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549" t="-5660" b="-141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83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5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810768"/>
          </a:xfrm>
        </p:spPr>
        <p:txBody>
          <a:bodyPr/>
          <a:lstStyle/>
          <a:p>
            <a:r>
              <a:rPr lang="en-US" sz="2400" dirty="0" smtClean="0"/>
              <a:t>SON based Placement and Power </a:t>
            </a:r>
            <a:r>
              <a:rPr lang="en-US" sz="2400" dirty="0"/>
              <a:t>C</a:t>
            </a:r>
            <a:r>
              <a:rPr lang="en-US" sz="2400" dirty="0" smtClean="0"/>
              <a:t>ontrol Algorithm 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685799"/>
                <a:ext cx="7848600" cy="5807075"/>
              </a:xfrm>
            </p:spPr>
            <p:style>
              <a:lnRef idx="0">
                <a:scrgbClr r="0" g="0" b="0"/>
              </a:lnRef>
              <a:fillRef idx="1002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en-US" sz="7200" b="1" i="1" dirty="0" smtClean="0">
                    <a:solidFill>
                      <a:srgbClr val="FF0000"/>
                    </a:solidFill>
                  </a:rPr>
                  <a:t>Part1</a:t>
                </a:r>
              </a:p>
              <a:p>
                <a:r>
                  <a:rPr lang="en-US" sz="8000" b="1" dirty="0" smtClean="0"/>
                  <a:t>Inputs</a:t>
                </a:r>
                <a:r>
                  <a:rPr lang="en-US" sz="64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6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6400" b="0" i="1" smtClean="0">
                        <a:latin typeface="Cambria Math"/>
                      </a:rPr>
                      <m:t> </m:t>
                    </m:r>
                    <m:r>
                      <a:rPr lang="en-US" sz="6400" b="0" i="1" smtClean="0">
                        <a:latin typeface="Cambria Math"/>
                      </a:rPr>
                      <m:t>𝑎𝑛𝑑</m:t>
                    </m:r>
                    <m:r>
                      <a:rPr lang="en-US" sz="64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6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6400" b="0" i="1" smtClean="0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endParaRPr lang="en-US" sz="6400" b="0" dirty="0" smtClean="0"/>
              </a:p>
              <a:p>
                <a:pPr marL="0" indent="0">
                  <a:buNone/>
                </a:pPr>
                <a:r>
                  <a:rPr lang="en-US" sz="8000" dirty="0" smtClean="0"/>
                  <a:t>   </a:t>
                </a:r>
                <a:r>
                  <a:rPr lang="en-US" sz="8000" i="1" dirty="0" smtClean="0"/>
                  <a:t>Run</a:t>
                </a:r>
                <a:r>
                  <a:rPr lang="en-US" sz="8000" dirty="0" smtClean="0"/>
                  <a:t> </a:t>
                </a:r>
                <a:r>
                  <a:rPr lang="en-US" sz="8000" i="1" dirty="0" err="1" smtClean="0">
                    <a:solidFill>
                      <a:schemeClr val="accent1"/>
                    </a:solidFill>
                  </a:rPr>
                  <a:t>MinNF</a:t>
                </a:r>
                <a:r>
                  <a:rPr lang="en-US" sz="8000" i="1" dirty="0" smtClean="0"/>
                  <a:t> scheme;</a:t>
                </a:r>
              </a:p>
              <a:p>
                <a:r>
                  <a:rPr lang="en-US" sz="8000" b="1" dirty="0" smtClean="0"/>
                  <a:t>Output: </a:t>
                </a:r>
                <a:r>
                  <a:rPr lang="en-US" sz="6400" dirty="0" smtClean="0"/>
                  <a:t>Obtain optimal no. </a:t>
                </a:r>
                <a:r>
                  <a:rPr lang="en-US" sz="6400" dirty="0"/>
                  <a:t>of </a:t>
                </a:r>
                <a:r>
                  <a:rPr lang="en-US" sz="6400" dirty="0" err="1"/>
                  <a:t>Femto</a:t>
                </a:r>
                <a:r>
                  <a:rPr lang="en-US" sz="6400" dirty="0"/>
                  <a:t> and  </a:t>
                </a:r>
                <a:r>
                  <a:rPr lang="en-US" sz="6400" dirty="0" smtClean="0"/>
                  <a:t>their co-ordinates</a:t>
                </a:r>
                <a:endParaRPr lang="en-US" sz="6400" i="1" dirty="0" smtClean="0"/>
              </a:p>
              <a:p>
                <a:pPr marL="0" indent="0">
                  <a:buNone/>
                </a:pPr>
                <a:r>
                  <a:rPr lang="en-US" sz="7200" b="1" i="1" dirty="0" smtClean="0">
                    <a:solidFill>
                      <a:srgbClr val="FF0000"/>
                    </a:solidFill>
                  </a:rPr>
                  <a:t>Part2</a:t>
                </a:r>
              </a:p>
              <a:p>
                <a:r>
                  <a:rPr lang="en-US" sz="6400" b="1" dirty="0" smtClean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4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6400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6400" b="1" i="1">
                            <a:latin typeface="Cambria Math"/>
                            <a:ea typeface="Cambria Math"/>
                          </a:rPr>
                          <m:t>S</m:t>
                        </m:r>
                      </m:e>
                      <m:sub>
                        <m:r>
                          <a:rPr lang="en-US" sz="6400" b="1" i="1" smtClean="0">
                            <a:latin typeface="Cambria Math"/>
                            <a:ea typeface="Cambria Math"/>
                          </a:rPr>
                          <m:t>𝒖</m:t>
                        </m:r>
                      </m:sub>
                    </m:sSub>
                    <m:r>
                      <a:rPr lang="en-US" sz="6400" b="1" i="1" smtClean="0">
                        <a:latin typeface="Cambria Math"/>
                        <a:ea typeface="Cambria Math"/>
                      </a:rPr>
                      <m:t>⊂</m:t>
                    </m:r>
                    <m:sSub>
                      <m:sSubPr>
                        <m:ctrlPr>
                          <a:rPr lang="en-US" sz="6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6400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sz="6400" b="0" i="1" smtClean="0">
                            <a:latin typeface="Cambria Math"/>
                            <a:ea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6400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64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6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6400" dirty="0" smtClean="0"/>
                  <a:t> is the set of outer </a:t>
                </a:r>
                <a:r>
                  <a:rPr lang="en-US" sz="6400" dirty="0" err="1" smtClean="0"/>
                  <a:t>HIZone</a:t>
                </a:r>
                <a:r>
                  <a:rPr lang="en-US" sz="6400" dirty="0" smtClean="0"/>
                  <a:t> sub-regions with Macro UEs </a:t>
                </a:r>
              </a:p>
              <a:p>
                <a:pPr marL="0" indent="0">
                  <a:buNone/>
                </a:pPr>
                <a:r>
                  <a:rPr lang="en-US" sz="6400" dirty="0"/>
                  <a:t> </a:t>
                </a:r>
                <a:r>
                  <a:rPr lang="en-US" sz="6400" dirty="0" smtClean="0"/>
                  <a:t> </a:t>
                </a:r>
                <a:r>
                  <a:rPr lang="en-US" sz="6400" dirty="0" smtClean="0">
                    <a:solidFill>
                      <a:srgbClr val="7030A0"/>
                    </a:solidFill>
                  </a:rPr>
                  <a:t>While</a:t>
                </a:r>
                <a:r>
                  <a:rPr lang="en-US" sz="6400" dirty="0" smtClean="0"/>
                  <a:t> </a:t>
                </a:r>
                <a:r>
                  <a:rPr lang="en-US" sz="6400" dirty="0"/>
                  <a:t>1</a:t>
                </a:r>
                <a:r>
                  <a:rPr lang="en-US" sz="6400" dirty="0" smtClean="0"/>
                  <a:t> do</a:t>
                </a:r>
              </a:p>
              <a:p>
                <a:pPr marL="0" indent="0">
                  <a:buNone/>
                </a:pPr>
                <a:r>
                  <a:rPr lang="en-US" sz="6400" dirty="0"/>
                  <a:t> </a:t>
                </a:r>
                <a:r>
                  <a:rPr lang="en-US" sz="6400" dirty="0" smtClean="0"/>
                  <a:t>   Occupancy of Macro UEs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6400" b="0" i="1" smtClean="0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6400" dirty="0" smtClean="0"/>
                  <a:t> as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64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6400" b="0" i="0" smtClean="0">
                        <a:latin typeface="Cambria Math"/>
                      </a:rPr>
                      <m:t>;</m:t>
                    </m:r>
                  </m:oMath>
                </a14:m>
                <a:endParaRPr lang="en-US" sz="6400" dirty="0" smtClean="0"/>
              </a:p>
              <a:p>
                <a:pPr marL="0" indent="0">
                  <a:buNone/>
                </a:pPr>
                <a:r>
                  <a:rPr lang="en-US" sz="6400" dirty="0" smtClean="0">
                    <a:solidFill>
                      <a:srgbClr val="7030A0"/>
                    </a:solidFill>
                  </a:rPr>
                  <a:t>  IF </a:t>
                </a:r>
                <a:r>
                  <a:rPr lang="en-US" sz="6400" dirty="0" smtClean="0"/>
                  <a:t>database </a:t>
                </a:r>
                <a:r>
                  <a:rPr lang="en-US" sz="6400" dirty="0"/>
                  <a:t>c</a:t>
                </a:r>
                <a:r>
                  <a:rPr lang="en-US" sz="6400" dirty="0" smtClean="0"/>
                  <a:t>ontain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64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6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6400" dirty="0" smtClean="0"/>
                  <a:t> then</a:t>
                </a:r>
              </a:p>
              <a:p>
                <a:pPr marL="0" indent="0">
                  <a:buNone/>
                </a:pPr>
                <a:r>
                  <a:rPr lang="en-US" sz="6400" dirty="0"/>
                  <a:t> </a:t>
                </a:r>
                <a:r>
                  <a:rPr lang="en-US" sz="6400" dirty="0" smtClean="0"/>
                  <a:t>    Retrieve </a:t>
                </a:r>
                <a:r>
                  <a:rPr lang="en-US" sz="6400" dirty="0" err="1" smtClean="0"/>
                  <a:t>Femto</a:t>
                </a:r>
                <a:r>
                  <a:rPr lang="en-US" sz="6400" dirty="0" smtClean="0"/>
                  <a:t> </a:t>
                </a:r>
                <a:r>
                  <a:rPr lang="en-US" sz="6400" dirty="0" err="1" smtClean="0"/>
                  <a:t>tx</a:t>
                </a:r>
                <a:r>
                  <a:rPr lang="en-US" sz="6400" dirty="0" smtClean="0"/>
                  <a:t> power settings from database;</a:t>
                </a:r>
              </a:p>
              <a:p>
                <a:pPr marL="0" indent="0">
                  <a:buNone/>
                </a:pPr>
                <a:r>
                  <a:rPr lang="en-US" sz="6400" dirty="0" smtClean="0"/>
                  <a:t>  </a:t>
                </a:r>
                <a:r>
                  <a:rPr lang="en-US" sz="6400" dirty="0" smtClean="0">
                    <a:solidFill>
                      <a:srgbClr val="7030A0"/>
                    </a:solidFill>
                  </a:rPr>
                  <a:t>Else</a:t>
                </a:r>
              </a:p>
              <a:p>
                <a:pPr marL="0" indent="0">
                  <a:buNone/>
                </a:pPr>
                <a:r>
                  <a:rPr lang="en-US" sz="6400" dirty="0"/>
                  <a:t> </a:t>
                </a:r>
                <a:r>
                  <a:rPr lang="en-US" sz="6400" dirty="0" smtClean="0"/>
                  <a:t>   </a:t>
                </a:r>
                <a:r>
                  <a:rPr lang="en-US" sz="6400" i="1" dirty="0" smtClean="0"/>
                  <a:t>Run </a:t>
                </a:r>
                <a:r>
                  <a:rPr lang="en-US" sz="8000" i="1" dirty="0" err="1" smtClean="0">
                    <a:solidFill>
                      <a:schemeClr val="accent1"/>
                    </a:solidFill>
                  </a:rPr>
                  <a:t>OptFP</a:t>
                </a:r>
                <a:r>
                  <a:rPr lang="en-US" sz="6400" i="1" dirty="0" smtClean="0"/>
                  <a:t> scheme;</a:t>
                </a:r>
              </a:p>
              <a:p>
                <a:pPr marL="0" indent="0">
                  <a:buNone/>
                </a:pPr>
                <a:r>
                  <a:rPr lang="en-US" sz="6400" dirty="0"/>
                  <a:t> </a:t>
                </a:r>
                <a:r>
                  <a:rPr lang="en-US" sz="6400" dirty="0" smtClean="0"/>
                  <a:t>   database. Add();</a:t>
                </a:r>
              </a:p>
              <a:p>
                <a:pPr marL="0" indent="0">
                  <a:buNone/>
                </a:pPr>
                <a:r>
                  <a:rPr lang="en-US" sz="6400" dirty="0" smtClean="0"/>
                  <a:t>  </a:t>
                </a:r>
                <a:r>
                  <a:rPr lang="en-US" sz="6400" dirty="0" smtClean="0">
                    <a:solidFill>
                      <a:srgbClr val="7030A0"/>
                    </a:solidFill>
                  </a:rPr>
                  <a:t>End IF</a:t>
                </a:r>
              </a:p>
              <a:p>
                <a:pPr marL="0" indent="0">
                  <a:buNone/>
                </a:pPr>
                <a:r>
                  <a:rPr lang="en-US" sz="6400" dirty="0" smtClean="0">
                    <a:solidFill>
                      <a:srgbClr val="7030A0"/>
                    </a:solidFill>
                  </a:rPr>
                  <a:t>   </a:t>
                </a:r>
                <a:r>
                  <a:rPr lang="en-US" sz="6400" b="1" dirty="0" smtClean="0"/>
                  <a:t>Output</a:t>
                </a:r>
                <a:r>
                  <a:rPr lang="en-US" sz="6400" b="1" dirty="0"/>
                  <a:t>: </a:t>
                </a:r>
                <a:r>
                  <a:rPr lang="en-US" sz="6400" dirty="0"/>
                  <a:t>Optimal </a:t>
                </a:r>
                <a:r>
                  <a:rPr lang="en-US" sz="6400" dirty="0" err="1"/>
                  <a:t>tx</a:t>
                </a:r>
                <a:r>
                  <a:rPr lang="en-US" sz="6400" dirty="0"/>
                  <a:t> power settings for </a:t>
                </a:r>
                <a:r>
                  <a:rPr lang="en-US" sz="6400" dirty="0" err="1"/>
                  <a:t>Femtos</a:t>
                </a:r>
                <a:endParaRPr lang="en-US" sz="6400" dirty="0"/>
              </a:p>
              <a:p>
                <a:pPr marL="0" indent="0">
                  <a:buNone/>
                </a:pPr>
                <a:r>
                  <a:rPr lang="en-US" sz="6400" dirty="0" smtClean="0"/>
                  <a:t>   Sleep(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6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IN" sz="6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6400" b="0" i="1" smtClean="0">
                        <a:latin typeface="Cambria Math"/>
                      </a:rPr>
                      <m:t>; </m:t>
                    </m:r>
                  </m:oMath>
                </a14:m>
                <a:r>
                  <a:rPr lang="en-US" sz="6400" dirty="0" smtClean="0"/>
                  <a:t>{ Vary depending on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64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64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6400" b="0" dirty="0" smtClean="0"/>
              </a:p>
              <a:p>
                <a:pPr marL="0" indent="0">
                  <a:buNone/>
                </a:pPr>
                <a:r>
                  <a:rPr lang="en-US" sz="6400" dirty="0" smtClean="0"/>
                  <a:t>  </a:t>
                </a:r>
                <a:r>
                  <a:rPr lang="en-US" sz="6400" dirty="0" smtClean="0">
                    <a:solidFill>
                      <a:srgbClr val="7030A0"/>
                    </a:solidFill>
                  </a:rPr>
                  <a:t>End While</a:t>
                </a:r>
              </a:p>
              <a:p>
                <a:pPr marL="0" indent="0">
                  <a:buNone/>
                </a:pPr>
                <a:endParaRPr lang="en-US" sz="8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8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8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8000" dirty="0"/>
              </a:p>
              <a:p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685799"/>
                <a:ext cx="7848600" cy="5807075"/>
              </a:xfrm>
              <a:blipFill rotWithShape="0">
                <a:blip r:embed="rId2"/>
                <a:stretch>
                  <a:fillRect l="-699" t="-17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Globecom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371-A218-4007-A383-90510C927C8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8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 dirty="0" smtClean="0"/>
              <a:t>Outline</a:t>
            </a:r>
            <a:endParaRPr lang="en-US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772400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 Motivation</a:t>
            </a:r>
            <a:endParaRPr lang="en-US" sz="2800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 LTE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HetNet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architecture</a:t>
            </a:r>
            <a:endParaRPr lang="en-US" sz="2400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 Interference problem in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HetNets</a:t>
            </a:r>
            <a:endParaRPr lang="en-US" sz="2800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Proposed optimal placement 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&amp; 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power 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Arial" pitchFamily="34" charset="0"/>
              </a:rPr>
              <a:t>c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ontrol 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Arial" pitchFamily="34" charset="0"/>
              </a:rPr>
              <a:t>of 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LTE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Femto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cells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Performance Results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Conclusions &amp; Future work</a:t>
            </a:r>
            <a:endParaRPr lang="en-US" sz="28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Globecom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371-A218-4007-A383-90510C927C8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467600" cy="810768"/>
          </a:xfrm>
        </p:spPr>
        <p:txBody>
          <a:bodyPr/>
          <a:lstStyle/>
          <a:p>
            <a:r>
              <a:rPr lang="en-US" dirty="0" smtClean="0"/>
              <a:t>Simulation Parameters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175743"/>
              </p:ext>
            </p:extLst>
          </p:nvPr>
        </p:nvGraphicFramePr>
        <p:xfrm>
          <a:off x="304800" y="1219200"/>
          <a:ext cx="84582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Parameters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Values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Building</a:t>
                      </a:r>
                      <a:r>
                        <a:rPr lang="en-US" baseline="0" dirty="0" smtClean="0"/>
                        <a:t> Dimensions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48 m X 48 m X 3m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Rooms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Room Dimensions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12 m X 12 m X 3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</a:t>
                      </a:r>
                      <a:r>
                        <a:rPr lang="en-US" baseline="0" dirty="0" smtClean="0"/>
                        <a:t> inner sub-regions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144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outer sub-regions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52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Inner sub-region dimension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4 m X 4</a:t>
                      </a:r>
                      <a:r>
                        <a:rPr lang="en-US" baseline="0" dirty="0" smtClean="0"/>
                        <a:t> m X 3 m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Floors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Floor and Wall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10 dB and 8</a:t>
                      </a:r>
                      <a:r>
                        <a:rPr lang="en-US" baseline="0" dirty="0" smtClean="0"/>
                        <a:t> dB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Femto</a:t>
                      </a:r>
                      <a:r>
                        <a:rPr lang="en-US" dirty="0" smtClean="0"/>
                        <a:t> and Macro </a:t>
                      </a:r>
                      <a:r>
                        <a:rPr lang="en-US" dirty="0" err="1" smtClean="0"/>
                        <a:t>Tx</a:t>
                      </a:r>
                      <a:r>
                        <a:rPr lang="en-US" dirty="0" smtClean="0"/>
                        <a:t> Powers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20 </a:t>
                      </a:r>
                      <a:r>
                        <a:rPr lang="en-US" dirty="0" err="1" smtClean="0"/>
                        <a:t>dBm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and</a:t>
                      </a:r>
                      <a:r>
                        <a:rPr lang="en-US" baseline="0" dirty="0" smtClean="0"/>
                        <a:t> 46 </a:t>
                      </a:r>
                      <a:r>
                        <a:rPr lang="en-US" baseline="0" dirty="0" err="1" smtClean="0"/>
                        <a:t>dBm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Macro BS height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30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Mathematical Solver 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GAMS </a:t>
                      </a:r>
                      <a:r>
                        <a:rPr lang="en-US" dirty="0" err="1" smtClean="0"/>
                        <a:t>Cplex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           (branch-and-bound</a:t>
                      </a:r>
                      <a:r>
                        <a:rPr lang="en-US" baseline="0" dirty="0" smtClean="0"/>
                        <a:t> framework)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LTE System</a:t>
                      </a:r>
                      <a:r>
                        <a:rPr lang="en-US" baseline="0" dirty="0" smtClean="0"/>
                        <a:t>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MATLAB based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Globecom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371-A218-4007-A383-90510C927C8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9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7218"/>
            <a:ext cx="7467600" cy="664782"/>
          </a:xfrm>
        </p:spPr>
        <p:txBody>
          <a:bodyPr/>
          <a:lstStyle/>
          <a:p>
            <a:r>
              <a:rPr lang="en-US" dirty="0"/>
              <a:t>SINR </a:t>
            </a:r>
            <a:r>
              <a:rPr lang="en-US" dirty="0" smtClean="0"/>
              <a:t>REM plots for </a:t>
            </a:r>
            <a:r>
              <a:rPr lang="en-US" dirty="0" err="1" smtClean="0"/>
              <a:t>M</a:t>
            </a:r>
            <a:r>
              <a:rPr lang="en-US" cap="none" dirty="0" err="1" smtClean="0"/>
              <a:t>in</a:t>
            </a:r>
            <a:r>
              <a:rPr lang="en-US" dirty="0" err="1" smtClean="0"/>
              <a:t>NF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O</a:t>
            </a:r>
            <a:r>
              <a:rPr lang="en-US" cap="none" dirty="0" err="1" smtClean="0"/>
              <a:t>pt</a:t>
            </a:r>
            <a:r>
              <a:rPr lang="en-US" dirty="0" err="1" smtClean="0"/>
              <a:t>FP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Globecom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371-A218-4007-A383-90510C927C8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56" y="1372095"/>
            <a:ext cx="8305800" cy="4419599"/>
          </a:xfr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167103"/>
              </p:ext>
            </p:extLst>
          </p:nvPr>
        </p:nvGraphicFramePr>
        <p:xfrm>
          <a:off x="152400" y="5401530"/>
          <a:ext cx="571500" cy="142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Visio" r:id="rId5" imgW="624535" imgH="1494739" progId="Visio.Drawing.11">
                  <p:embed/>
                </p:oleObj>
              </mc:Choice>
              <mc:Fallback>
                <p:oleObj name="Visio" r:id="rId5" imgW="624535" imgH="149473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401530"/>
                        <a:ext cx="571500" cy="142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4" descr="BTS_Indo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33" y="4974758"/>
            <a:ext cx="28325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75"/>
          <p:cNvGrpSpPr>
            <a:grpSpLocks/>
          </p:cNvGrpSpPr>
          <p:nvPr/>
        </p:nvGrpSpPr>
        <p:grpSpPr bwMode="auto">
          <a:xfrm rot="-10076633" flipH="1" flipV="1">
            <a:off x="537035" y="4799919"/>
            <a:ext cx="412116" cy="562680"/>
            <a:chOff x="5777472" y="4798637"/>
            <a:chExt cx="1366185" cy="1260568"/>
          </a:xfrm>
        </p:grpSpPr>
        <p:sp>
          <p:nvSpPr>
            <p:cNvPr id="10" name="Arc 33"/>
            <p:cNvSpPr>
              <a:spLocks noChangeArrowheads="1"/>
            </p:cNvSpPr>
            <p:nvPr/>
          </p:nvSpPr>
          <p:spPr bwMode="auto">
            <a:xfrm>
              <a:off x="5777472" y="545551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" name="Arc 34"/>
            <p:cNvSpPr>
              <a:spLocks noChangeArrowheads="1"/>
            </p:cNvSpPr>
            <p:nvPr/>
          </p:nvSpPr>
          <p:spPr bwMode="auto">
            <a:xfrm>
              <a:off x="5929872" y="534603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" name="Arc 35"/>
            <p:cNvSpPr>
              <a:spLocks noChangeArrowheads="1"/>
            </p:cNvSpPr>
            <p:nvPr/>
          </p:nvSpPr>
          <p:spPr bwMode="auto">
            <a:xfrm>
              <a:off x="6082272" y="523655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" name="Arc 36"/>
            <p:cNvSpPr>
              <a:spLocks noChangeArrowheads="1"/>
            </p:cNvSpPr>
            <p:nvPr/>
          </p:nvSpPr>
          <p:spPr bwMode="auto">
            <a:xfrm>
              <a:off x="6234672" y="512707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Arc 37"/>
            <p:cNvSpPr>
              <a:spLocks noChangeArrowheads="1"/>
            </p:cNvSpPr>
            <p:nvPr/>
          </p:nvSpPr>
          <p:spPr bwMode="auto">
            <a:xfrm>
              <a:off x="6387072" y="501759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Arc 38"/>
            <p:cNvSpPr>
              <a:spLocks noChangeArrowheads="1"/>
            </p:cNvSpPr>
            <p:nvPr/>
          </p:nvSpPr>
          <p:spPr bwMode="auto">
            <a:xfrm>
              <a:off x="6539472" y="490811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" name="Arc 39"/>
            <p:cNvSpPr>
              <a:spLocks noChangeArrowheads="1"/>
            </p:cNvSpPr>
            <p:nvPr/>
          </p:nvSpPr>
          <p:spPr bwMode="auto">
            <a:xfrm>
              <a:off x="6691872" y="479863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7" name="Rectangle 92"/>
          <p:cNvSpPr>
            <a:spLocks noChangeArrowheads="1"/>
          </p:cNvSpPr>
          <p:nvPr/>
        </p:nvSpPr>
        <p:spPr bwMode="auto">
          <a:xfrm>
            <a:off x="716978" y="6172200"/>
            <a:ext cx="9941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tx1"/>
                </a:solidFill>
                <a:latin typeface="Helvetica" pitchFamily="-84" charset="0"/>
              </a:rPr>
              <a:t>eNodeB</a:t>
            </a:r>
            <a:r>
              <a:rPr lang="en-US" altLang="en-US" sz="2000" dirty="0">
                <a:solidFill>
                  <a:schemeClr val="tx1"/>
                </a:solidFill>
                <a:latin typeface="Helvetica" pitchFamily="-84" charset="0"/>
              </a:rPr>
              <a:t>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003370" y="1447800"/>
            <a:ext cx="44443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7596" y="1045811"/>
            <a:ext cx="122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HIZone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75652" y="5686121"/>
            <a:ext cx="2961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Full Power </a:t>
            </a:r>
            <a:r>
              <a:rPr lang="en-US" dirty="0" err="1" smtClean="0">
                <a:solidFill>
                  <a:srgbClr val="7030A0"/>
                </a:solidFill>
              </a:rPr>
              <a:t>Femto</a:t>
            </a:r>
            <a:r>
              <a:rPr lang="en-US" dirty="0" smtClean="0">
                <a:solidFill>
                  <a:srgbClr val="7030A0"/>
                </a:solidFill>
              </a:rPr>
              <a:t> (</a:t>
            </a:r>
            <a:r>
              <a:rPr lang="en-US" dirty="0" err="1" smtClean="0">
                <a:solidFill>
                  <a:srgbClr val="7030A0"/>
                </a:solidFill>
              </a:rPr>
              <a:t>MinNF</a:t>
            </a:r>
            <a:r>
              <a:rPr lang="en-US" dirty="0" smtClean="0">
                <a:solidFill>
                  <a:srgbClr val="7030A0"/>
                </a:solidFill>
              </a:rPr>
              <a:t>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36870" y="5667749"/>
            <a:ext cx="326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Power Control </a:t>
            </a:r>
            <a:r>
              <a:rPr lang="en-US" dirty="0" err="1" smtClean="0">
                <a:solidFill>
                  <a:srgbClr val="7030A0"/>
                </a:solidFill>
              </a:rPr>
              <a:t>Femto</a:t>
            </a:r>
            <a:r>
              <a:rPr lang="en-US" dirty="0" smtClean="0">
                <a:solidFill>
                  <a:srgbClr val="7030A0"/>
                </a:solidFill>
              </a:rPr>
              <a:t> (</a:t>
            </a:r>
            <a:r>
              <a:rPr lang="en-US" dirty="0" err="1" smtClean="0">
                <a:solidFill>
                  <a:srgbClr val="7030A0"/>
                </a:solidFill>
              </a:rPr>
              <a:t>OptFP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209800" y="1676895"/>
            <a:ext cx="609600" cy="38688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276600" y="1635854"/>
            <a:ext cx="457200" cy="38688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467600" y="1635854"/>
            <a:ext cx="381000" cy="38688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363195" y="1635854"/>
            <a:ext cx="609600" cy="38688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2" idx="1"/>
          </p:cNvCxnSpPr>
          <p:nvPr/>
        </p:nvCxnSpPr>
        <p:spPr>
          <a:xfrm flipV="1">
            <a:off x="2299074" y="1230477"/>
            <a:ext cx="367926" cy="503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8" idx="0"/>
          </p:cNvCxnSpPr>
          <p:nvPr/>
        </p:nvCxnSpPr>
        <p:spPr>
          <a:xfrm flipH="1" flipV="1">
            <a:off x="3200400" y="1230477"/>
            <a:ext cx="304800" cy="4053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1"/>
          </p:cNvCxnSpPr>
          <p:nvPr/>
        </p:nvCxnSpPr>
        <p:spPr>
          <a:xfrm flipV="1">
            <a:off x="6452469" y="1230477"/>
            <a:ext cx="215526" cy="462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9" idx="0"/>
          </p:cNvCxnSpPr>
          <p:nvPr/>
        </p:nvCxnSpPr>
        <p:spPr>
          <a:xfrm flipH="1" flipV="1">
            <a:off x="7315200" y="1230477"/>
            <a:ext cx="342900" cy="4053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55531" y="90289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SINR = -5 dB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39543" y="90289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SINR = -2 dB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99074" y="902893"/>
            <a:ext cx="1434726" cy="327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139543" y="902893"/>
            <a:ext cx="1518557" cy="327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7218"/>
            <a:ext cx="7696200" cy="810768"/>
          </a:xfrm>
        </p:spPr>
        <p:txBody>
          <a:bodyPr/>
          <a:lstStyle/>
          <a:p>
            <a:r>
              <a:rPr lang="en-US" sz="2800" dirty="0"/>
              <a:t>S</a:t>
            </a:r>
            <a:r>
              <a:rPr lang="en-US" sz="2800" dirty="0" smtClean="0"/>
              <a:t>ub-region </a:t>
            </a:r>
            <a:r>
              <a:rPr lang="en-US" sz="2800" dirty="0"/>
              <a:t>a</a:t>
            </a:r>
            <a:r>
              <a:rPr lang="en-US" sz="2800" dirty="0" smtClean="0"/>
              <a:t>ssociation </a:t>
            </a:r>
            <a:r>
              <a:rPr lang="en-US" sz="2800" dirty="0"/>
              <a:t>in </a:t>
            </a:r>
            <a:r>
              <a:rPr lang="en-US" sz="2800" dirty="0" err="1"/>
              <a:t>MinNF</a:t>
            </a:r>
            <a:r>
              <a:rPr lang="en-US" sz="2800" dirty="0"/>
              <a:t> and </a:t>
            </a:r>
            <a:r>
              <a:rPr lang="en-US" sz="2800" dirty="0" err="1"/>
              <a:t>OptFP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Globecom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371-A218-4007-A383-90510C927C8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718257"/>
            <a:ext cx="4572000" cy="3768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91" y="1600200"/>
            <a:ext cx="4467732" cy="37681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4269" y="5658406"/>
            <a:ext cx="2961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Full Power </a:t>
            </a:r>
            <a:r>
              <a:rPr lang="en-US" dirty="0" err="1" smtClean="0">
                <a:solidFill>
                  <a:srgbClr val="7030A0"/>
                </a:solidFill>
              </a:rPr>
              <a:t>Femto</a:t>
            </a:r>
            <a:r>
              <a:rPr lang="en-US" dirty="0" smtClean="0">
                <a:solidFill>
                  <a:srgbClr val="7030A0"/>
                </a:solidFill>
              </a:rPr>
              <a:t> (</a:t>
            </a:r>
            <a:r>
              <a:rPr lang="en-US" dirty="0" err="1" smtClean="0">
                <a:solidFill>
                  <a:srgbClr val="7030A0"/>
                </a:solidFill>
              </a:rPr>
              <a:t>MinNF</a:t>
            </a:r>
            <a:r>
              <a:rPr lang="en-US" dirty="0" smtClean="0">
                <a:solidFill>
                  <a:srgbClr val="7030A0"/>
                </a:solidFill>
              </a:rPr>
              <a:t>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6870" y="5667749"/>
            <a:ext cx="326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Power Control </a:t>
            </a:r>
            <a:r>
              <a:rPr lang="en-US" dirty="0" err="1" smtClean="0">
                <a:solidFill>
                  <a:srgbClr val="7030A0"/>
                </a:solidFill>
              </a:rPr>
              <a:t>Femto</a:t>
            </a:r>
            <a:r>
              <a:rPr lang="en-US" dirty="0" smtClean="0">
                <a:solidFill>
                  <a:srgbClr val="7030A0"/>
                </a:solidFill>
              </a:rPr>
              <a:t> (</a:t>
            </a:r>
            <a:r>
              <a:rPr lang="en-US" dirty="0" err="1" smtClean="0">
                <a:solidFill>
                  <a:srgbClr val="7030A0"/>
                </a:solidFill>
              </a:rPr>
              <a:t>OptFP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Optimal </a:t>
            </a:r>
            <a:r>
              <a:rPr lang="en-US" sz="2800" dirty="0" err="1" smtClean="0"/>
              <a:t>Femtos</a:t>
            </a:r>
            <a:r>
              <a:rPr lang="en-US" sz="2800" dirty="0" smtClean="0"/>
              <a:t> </a:t>
            </a:r>
            <a:r>
              <a:rPr lang="en-US" sz="2800" dirty="0" err="1" smtClean="0"/>
              <a:t>Tx</a:t>
            </a:r>
            <a:r>
              <a:rPr lang="en-US" sz="2800" dirty="0" smtClean="0"/>
              <a:t> Power in Watts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Globecom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371-A218-4007-A383-90510C927C8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94943"/>
            <a:ext cx="6954221" cy="546811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09600" y="2514600"/>
            <a:ext cx="7696199" cy="3048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599" y="5715000"/>
            <a:ext cx="7696199" cy="3048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1000" y="4114800"/>
            <a:ext cx="7696199" cy="3048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0326" y="3276600"/>
            <a:ext cx="7696199" cy="3048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40326" y="5486400"/>
            <a:ext cx="221674" cy="381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13855" y="51478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j-lt"/>
              </a:rPr>
              <a:t>Max Power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077199" y="2286000"/>
            <a:ext cx="159326" cy="381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11935" y="1947446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j-lt"/>
              </a:rPr>
              <a:t>Less Power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Left Brace 17"/>
          <p:cNvSpPr/>
          <p:nvPr/>
        </p:nvSpPr>
        <p:spPr>
          <a:xfrm>
            <a:off x="982556" y="1437851"/>
            <a:ext cx="140278" cy="1028700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-71748" y="1458686"/>
            <a:ext cx="1224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+mj-lt"/>
              </a:rPr>
              <a:t>Power Reduced on One Side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1" name="Straight Arrow Connector 20"/>
          <p:cNvCxnSpPr>
            <a:stCxn id="7" idx="3"/>
          </p:cNvCxnSpPr>
          <p:nvPr/>
        </p:nvCxnSpPr>
        <p:spPr>
          <a:xfrm>
            <a:off x="7944821" y="3429000"/>
            <a:ext cx="212041" cy="3048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944821" y="3962400"/>
            <a:ext cx="212041" cy="3048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099332" y="3576452"/>
            <a:ext cx="1224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+mj-lt"/>
              </a:rPr>
              <a:t>Power Reduced on One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Femto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94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3" grpId="0"/>
      <p:bldP spid="17" grpId="0"/>
      <p:bldP spid="18" grpId="0" animBg="1"/>
      <p:bldP spid="19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GAMS </a:t>
            </a:r>
            <a:r>
              <a:rPr lang="en-US" sz="3200" dirty="0"/>
              <a:t>Running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Globecom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371-A218-4007-A383-90510C927C8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1"/>
            <a:ext cx="725908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772400" cy="4572000"/>
          </a:xfrm>
        </p:spPr>
        <p:txBody>
          <a:bodyPr/>
          <a:lstStyle/>
          <a:p>
            <a:r>
              <a:rPr lang="en-US" dirty="0" smtClean="0"/>
              <a:t> The efficient </a:t>
            </a:r>
            <a:r>
              <a:rPr lang="en-US" dirty="0" err="1" smtClean="0"/>
              <a:t>Femto</a:t>
            </a:r>
            <a:r>
              <a:rPr lang="en-US" dirty="0" smtClean="0"/>
              <a:t> placement and dynamic power control algorithm dynamically adjusts the transmit power and ensures fair SINR allocation to both indoor and outdoor UEs in LTE </a:t>
            </a:r>
            <a:r>
              <a:rPr lang="en-US" dirty="0" err="1" smtClean="0"/>
              <a:t>HetNets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Current works</a:t>
            </a:r>
          </a:p>
          <a:p>
            <a:pPr lvl="1"/>
            <a:r>
              <a:rPr lang="en-US" dirty="0" smtClean="0"/>
              <a:t>Studying for more complex buildings, with multiple floors</a:t>
            </a:r>
          </a:p>
          <a:p>
            <a:pPr lvl="1"/>
            <a:r>
              <a:rPr lang="en-US" dirty="0" smtClean="0"/>
              <a:t>Consider Open/Hybrid access modes </a:t>
            </a:r>
          </a:p>
          <a:p>
            <a:pPr lvl="1"/>
            <a:r>
              <a:rPr lang="en-US" dirty="0" smtClean="0"/>
              <a:t>D2D to serve </a:t>
            </a:r>
            <a:r>
              <a:rPr lang="en-US" dirty="0" err="1" smtClean="0"/>
              <a:t>HIZone</a:t>
            </a:r>
            <a:r>
              <a:rPr lang="en-US" dirty="0" smtClean="0"/>
              <a:t> UEs </a:t>
            </a:r>
            <a:endParaRPr lang="en-US" dirty="0"/>
          </a:p>
          <a:p>
            <a:pPr lvl="1"/>
            <a:r>
              <a:rPr lang="en-US" dirty="0" smtClean="0"/>
              <a:t>Measuring performance using system level simulations in NS-3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Globecom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371-A218-4007-A383-90510C927C8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3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400" dirty="0" smtClean="0">
                <a:solidFill>
                  <a:srgbClr val="FF0000"/>
                </a:solidFill>
              </a:rPr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19050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en-US" sz="2800" dirty="0" smtClean="0"/>
              <a:t> 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en-US" sz="2800" dirty="0" smtClean="0"/>
              <a:t>This work was funded by the Deity, Govt. of India (Grant No. 13(6)/2010CC&amp;BT) 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en-US" sz="2800" dirty="0" smtClean="0"/>
              <a:t> IIT Hyderabad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Globecom</a:t>
            </a:r>
            <a:r>
              <a:rPr lang="en-US"/>
              <a:t> 2014</a:t>
            </a:r>
            <a:endParaRPr lang="en-US" dirty="0"/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53C3B73-7E3B-4A40-93F8-AEB0D4A1A8BF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94403"/>
            <a:ext cx="7593330" cy="303580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Thank you!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4400286"/>
            <a:ext cx="5918454" cy="1771914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n-US" sz="4400" dirty="0" smtClean="0"/>
              <a:t>Feedback ?</a:t>
            </a:r>
          </a:p>
          <a:p>
            <a:r>
              <a:rPr lang="en-US" sz="4400" dirty="0" smtClean="0">
                <a:hlinkClick r:id="rId3"/>
              </a:rPr>
              <a:t>tbr@iith.ac.in</a:t>
            </a:r>
            <a:endParaRPr lang="en-US" sz="4400" dirty="0" smtClean="0"/>
          </a:p>
          <a:p>
            <a:endParaRPr lang="en-US" sz="4400" dirty="0" smtClean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650363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Globecom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371-A218-4007-A383-90510C927C8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52401" y="914400"/>
            <a:ext cx="7620000" cy="510524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dirty="0" smtClean="0">
                <a:cs typeface="Times New Roman" pitchFamily="18" charset="0"/>
              </a:rPr>
              <a:t>Trend 1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en-US" altLang="en-US" sz="6000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52400" y="2209800"/>
            <a:ext cx="3047999" cy="77713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>
              <a:lnSpc>
                <a:spcPts val="1900"/>
              </a:lnSpc>
              <a:buFont typeface="Wingdings" panose="05000000000000000000" pitchFamily="2" charset="2"/>
              <a:buChar char="v"/>
              <a:defRPr/>
            </a:pPr>
            <a:r>
              <a:rPr lang="en-US" altLang="zh-CN" sz="2000" dirty="0" smtClean="0">
                <a:solidFill>
                  <a:srgbClr val="002060"/>
                </a:solidFill>
                <a:latin typeface="+mn-lt"/>
                <a:ea typeface="宋体" pitchFamily="2" charset="-122"/>
                <a:cs typeface="Times New Roman" pitchFamily="18" charset="0"/>
              </a:rPr>
              <a:t>In future video traffic will contribute to 70% of total cellular traffic</a:t>
            </a:r>
            <a:r>
              <a:rPr lang="en-US" altLang="zh-CN" sz="2000" dirty="0" smtClean="0">
                <a:solidFill>
                  <a:srgbClr val="000000"/>
                </a:solidFill>
                <a:latin typeface="+mn-lt"/>
                <a:ea typeface="宋体" pitchFamily="2" charset="-122"/>
                <a:cs typeface="Times New Roman" pitchFamily="18" charset="0"/>
              </a:rPr>
              <a:t>. </a:t>
            </a:r>
          </a:p>
        </p:txBody>
      </p:sp>
      <p:sp>
        <p:nvSpPr>
          <p:cNvPr id="10" name="Pentagon 9"/>
          <p:cNvSpPr/>
          <p:nvPr/>
        </p:nvSpPr>
        <p:spPr>
          <a:xfrm>
            <a:off x="381000" y="3886200"/>
            <a:ext cx="2895600" cy="1143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/>
              <a:t>So, BW demand is ever </a:t>
            </a:r>
            <a:r>
              <a:rPr lang="en-US" sz="2000" dirty="0" smtClean="0"/>
              <a:t>increasing!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1"/>
            <a:ext cx="5791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1" y="150421"/>
            <a:ext cx="3581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FF0000"/>
                </a:solidFill>
                <a:latin typeface="+mj-lt"/>
              </a:rPr>
              <a:t>Motivation</a:t>
            </a:r>
            <a:endParaRPr lang="en-US" sz="3600" u="sng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402468" y="3033447"/>
              <a:ext cx="950400" cy="23659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84108" y="3029847"/>
                <a:ext cx="987120" cy="23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7258680" y="3270240"/>
              <a:ext cx="1528920" cy="3513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42120" y="3253680"/>
                <a:ext cx="1562040" cy="38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198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Globecom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371-A218-4007-A383-90510C927C8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816544"/>
            <a:ext cx="7467600" cy="8112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Trend 2</a:t>
            </a:r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" y="1834758"/>
            <a:ext cx="5146675" cy="38100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0" y="3886200"/>
            <a:ext cx="3768725" cy="1676400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ts val="1600"/>
              </a:lnSpc>
              <a:buFont typeface="Wingdings" pitchFamily="2" charset="2"/>
              <a:buNone/>
              <a:defRPr/>
            </a:pPr>
            <a:endParaRPr lang="en-US" altLang="zh-CN" b="1" dirty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 marL="0" indent="0" eaLnBrk="1" hangingPunct="1">
              <a:lnSpc>
                <a:spcPts val="1600"/>
              </a:lnSpc>
              <a:buFont typeface="Wingdings" pitchFamily="2" charset="2"/>
              <a:buNone/>
              <a:defRPr/>
            </a:pPr>
            <a:r>
              <a:rPr lang="en-US" altLang="zh-CN" b="1" u="sng" dirty="0" smtClean="0">
                <a:solidFill>
                  <a:srgbClr val="002060"/>
                </a:solidFill>
                <a:ea typeface="宋体" pitchFamily="2" charset="-122"/>
                <a:cs typeface="Times New Roman" pitchFamily="18" charset="0"/>
              </a:rPr>
              <a:t>Issues </a:t>
            </a:r>
            <a:r>
              <a:rPr lang="en-US" altLang="zh-CN" b="1" u="sng" dirty="0">
                <a:solidFill>
                  <a:srgbClr val="002060"/>
                </a:solidFill>
                <a:ea typeface="宋体" pitchFamily="2" charset="-122"/>
                <a:cs typeface="Times New Roman" pitchFamily="18" charset="0"/>
              </a:rPr>
              <a:t>in </a:t>
            </a:r>
            <a:r>
              <a:rPr lang="en-US" altLang="zh-CN" b="1" u="sng" dirty="0" smtClean="0">
                <a:solidFill>
                  <a:srgbClr val="002060"/>
                </a:solidFill>
                <a:ea typeface="宋体" pitchFamily="2" charset="-122"/>
                <a:cs typeface="Times New Roman" pitchFamily="18" charset="0"/>
              </a:rPr>
              <a:t>indoors:</a:t>
            </a:r>
            <a:endParaRPr lang="en-US" altLang="zh-CN" b="1" u="sng" dirty="0">
              <a:solidFill>
                <a:srgbClr val="002060"/>
              </a:solidFill>
              <a:ea typeface="宋体" pitchFamily="2" charset="-122"/>
              <a:cs typeface="Times New Roman" pitchFamily="18" charset="0"/>
            </a:endParaRPr>
          </a:p>
          <a:p>
            <a:pPr eaLnBrk="1" hangingPunct="1">
              <a:lnSpc>
                <a:spcPts val="1600"/>
              </a:lnSpc>
              <a:defRPr/>
            </a:pPr>
            <a:r>
              <a:rPr lang="en-US" altLang="zh-CN" dirty="0" smtClean="0">
                <a:solidFill>
                  <a:srgbClr val="002060"/>
                </a:solidFill>
                <a:cs typeface="Times New Roman" pitchFamily="18" charset="0"/>
              </a:rPr>
              <a:t>Poor cellular coverage due to obstructions &amp; high freq. bands</a:t>
            </a:r>
            <a:endParaRPr lang="en-US" altLang="zh-CN" dirty="0">
              <a:solidFill>
                <a:srgbClr val="002060"/>
              </a:solidFill>
              <a:cs typeface="Times New Roman" pitchFamily="18" charset="0"/>
            </a:endParaRPr>
          </a:p>
          <a:p>
            <a:pPr eaLnBrk="1" hangingPunct="1">
              <a:lnSpc>
                <a:spcPts val="1600"/>
              </a:lnSpc>
              <a:defRPr/>
            </a:pPr>
            <a:r>
              <a:rPr lang="en-US" altLang="zh-CN" dirty="0" smtClean="0">
                <a:solidFill>
                  <a:srgbClr val="002060"/>
                </a:solidFill>
                <a:cs typeface="Times New Roman" pitchFamily="18" charset="0"/>
              </a:rPr>
              <a:t>So, poor </a:t>
            </a:r>
            <a:r>
              <a:rPr lang="en-US" altLang="zh-CN" dirty="0">
                <a:solidFill>
                  <a:srgbClr val="002060"/>
                </a:solidFill>
                <a:cs typeface="Times New Roman" pitchFamily="18" charset="0"/>
              </a:rPr>
              <a:t>data  rates</a:t>
            </a:r>
          </a:p>
          <a:p>
            <a:pPr eaLnBrk="1" hangingPunct="1">
              <a:defRPr/>
            </a:pP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1" y="150421"/>
            <a:ext cx="3581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FF0000"/>
                </a:solidFill>
                <a:latin typeface="+mj-lt"/>
              </a:rPr>
              <a:t>Motivation</a:t>
            </a:r>
            <a:endParaRPr lang="en-US" sz="3600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5375275" y="1429543"/>
            <a:ext cx="2508250" cy="19319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Most of traffic is from Indoor users</a:t>
            </a:r>
          </a:p>
        </p:txBody>
      </p:sp>
    </p:spTree>
    <p:extLst>
      <p:ext uri="{BB962C8B-B14F-4D97-AF65-F5344CB8AC3E}">
        <p14:creationId xmlns:p14="http://schemas.microsoft.com/office/powerpoint/2010/main" val="155157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3"/>
          <p:cNvSpPr>
            <a:spLocks noGrp="1"/>
          </p:cNvSpPr>
          <p:nvPr>
            <p:ph type="title"/>
          </p:nvPr>
        </p:nvSpPr>
        <p:spPr>
          <a:xfrm>
            <a:off x="0" y="97218"/>
            <a:ext cx="7467600" cy="81076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000" dirty="0" smtClean="0"/>
              <a:t>Only </a:t>
            </a:r>
            <a:r>
              <a:rPr lang="en-US" altLang="en-US" sz="3000" dirty="0"/>
              <a:t>M</a:t>
            </a:r>
            <a:r>
              <a:rPr lang="en-US" altLang="en-US" sz="3000" dirty="0" smtClean="0"/>
              <a:t>acro Base Station</a:t>
            </a:r>
            <a:endParaRPr lang="en-US" altLang="en-US" sz="3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Globecom 2014</a:t>
            </a:r>
            <a:endParaRPr lang="en-US" dirty="0"/>
          </a:p>
        </p:txBody>
      </p:sp>
      <p:sp>
        <p:nvSpPr>
          <p:cNvPr id="1024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51C0C44-63DE-4B36-B363-C4FCCA44CC7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26" y="1345034"/>
            <a:ext cx="6543274" cy="3832294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69190" y="5430837"/>
          <a:ext cx="571500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Visio" r:id="rId5" imgW="624535" imgH="1494739" progId="Visio.Drawing.11">
                  <p:embed/>
                </p:oleObj>
              </mc:Choice>
              <mc:Fallback>
                <p:oleObj name="Visio" r:id="rId5" imgW="624535" imgH="149473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190" y="5430837"/>
                        <a:ext cx="571500" cy="142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4" descr="BTS_Indo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40" y="4998204"/>
            <a:ext cx="29051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75"/>
          <p:cNvGrpSpPr>
            <a:grpSpLocks/>
          </p:cNvGrpSpPr>
          <p:nvPr/>
        </p:nvGrpSpPr>
        <p:grpSpPr bwMode="auto">
          <a:xfrm rot="11523367" flipH="1" flipV="1">
            <a:off x="518884" y="4557666"/>
            <a:ext cx="2162632" cy="1548657"/>
            <a:chOff x="5777472" y="4798637"/>
            <a:chExt cx="1366185" cy="1260568"/>
          </a:xfrm>
        </p:grpSpPr>
        <p:sp>
          <p:nvSpPr>
            <p:cNvPr id="11" name="Arc 33"/>
            <p:cNvSpPr>
              <a:spLocks noChangeArrowheads="1"/>
            </p:cNvSpPr>
            <p:nvPr/>
          </p:nvSpPr>
          <p:spPr bwMode="auto">
            <a:xfrm>
              <a:off x="5777472" y="545551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" name="Arc 34"/>
            <p:cNvSpPr>
              <a:spLocks noChangeArrowheads="1"/>
            </p:cNvSpPr>
            <p:nvPr/>
          </p:nvSpPr>
          <p:spPr bwMode="auto">
            <a:xfrm>
              <a:off x="5929872" y="534603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" name="Arc 35"/>
            <p:cNvSpPr>
              <a:spLocks noChangeArrowheads="1"/>
            </p:cNvSpPr>
            <p:nvPr/>
          </p:nvSpPr>
          <p:spPr bwMode="auto">
            <a:xfrm>
              <a:off x="6082272" y="523655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Arc 36"/>
            <p:cNvSpPr>
              <a:spLocks noChangeArrowheads="1"/>
            </p:cNvSpPr>
            <p:nvPr/>
          </p:nvSpPr>
          <p:spPr bwMode="auto">
            <a:xfrm>
              <a:off x="6234672" y="512707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Arc 37"/>
            <p:cNvSpPr>
              <a:spLocks noChangeArrowheads="1"/>
            </p:cNvSpPr>
            <p:nvPr/>
          </p:nvSpPr>
          <p:spPr bwMode="auto">
            <a:xfrm>
              <a:off x="6387072" y="501759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" name="Arc 38"/>
            <p:cNvSpPr>
              <a:spLocks noChangeArrowheads="1"/>
            </p:cNvSpPr>
            <p:nvPr/>
          </p:nvSpPr>
          <p:spPr bwMode="auto">
            <a:xfrm>
              <a:off x="6539472" y="490811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" name="Arc 39"/>
            <p:cNvSpPr>
              <a:spLocks noChangeArrowheads="1"/>
            </p:cNvSpPr>
            <p:nvPr/>
          </p:nvSpPr>
          <p:spPr bwMode="auto">
            <a:xfrm>
              <a:off x="6691872" y="479863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Rectangle 92"/>
          <p:cNvSpPr>
            <a:spLocks noChangeArrowheads="1"/>
          </p:cNvSpPr>
          <p:nvPr/>
        </p:nvSpPr>
        <p:spPr bwMode="auto">
          <a:xfrm>
            <a:off x="817190" y="6143218"/>
            <a:ext cx="29846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 smtClean="0">
                <a:solidFill>
                  <a:schemeClr val="tx1"/>
                </a:solidFill>
                <a:latin typeface="Helvetica" pitchFamily="-84" charset="0"/>
              </a:rPr>
              <a:t>eNodeB</a:t>
            </a:r>
            <a:r>
              <a:rPr lang="en-US" altLang="en-US" sz="2000" dirty="0" smtClean="0">
                <a:solidFill>
                  <a:schemeClr val="tx1"/>
                </a:solidFill>
                <a:latin typeface="Helvetica" pitchFamily="-84" charset="0"/>
              </a:rPr>
              <a:t> @ 350 m away </a:t>
            </a:r>
            <a:endParaRPr lang="en-US" altLang="en-US" sz="2000" dirty="0">
              <a:solidFill>
                <a:schemeClr val="tx1"/>
              </a:solidFill>
              <a:latin typeface="Helvetica" pitchFamily="-8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84" y="2520183"/>
            <a:ext cx="29718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UEs in </a:t>
            </a:r>
            <a:r>
              <a:rPr lang="en-US" dirty="0" err="1" smtClean="0">
                <a:solidFill>
                  <a:schemeClr val="tx1"/>
                </a:solidFill>
              </a:rPr>
              <a:t>HIZone</a:t>
            </a:r>
            <a:r>
              <a:rPr lang="en-US" dirty="0" smtClean="0">
                <a:solidFill>
                  <a:schemeClr val="tx1"/>
                </a:solidFill>
              </a:rPr>
              <a:t> got good signal (&gt; -1 dB)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Indoor UEs: -8 to -9 dB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3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Globecom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371-A218-4007-A383-90510C927C8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215900"/>
            <a:ext cx="7979979" cy="762000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en-US" altLang="en-US" sz="3000" cap="none" dirty="0" smtClean="0"/>
              <a:t>Solution: Heterogeneous Networks (</a:t>
            </a:r>
            <a:r>
              <a:rPr lang="en-US" altLang="en-US" sz="3000" cap="none" dirty="0" err="1" smtClean="0"/>
              <a:t>HetNets</a:t>
            </a:r>
            <a:r>
              <a:rPr lang="en-US" altLang="en-US" sz="3000" cap="none" dirty="0" smtClean="0"/>
              <a:t>)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72346"/>
            <a:ext cx="5334000" cy="452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28600" y="1403806"/>
            <a:ext cx="4038600" cy="453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endParaRPr lang="en-US" altLang="zh-CN" b="1" u="sng" dirty="0" smtClean="0">
              <a:solidFill>
                <a:srgbClr val="002060"/>
              </a:solidFill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1600"/>
              </a:lnSpc>
            </a:pPr>
            <a:r>
              <a:rPr lang="en-US" altLang="zh-CN" b="1" u="sng" dirty="0" smtClean="0">
                <a:solidFill>
                  <a:srgbClr val="00206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Small Cells in LTE</a:t>
            </a:r>
            <a:endParaRPr lang="en-US" altLang="zh-CN" b="1" u="sng" dirty="0">
              <a:solidFill>
                <a:srgbClr val="002060"/>
              </a:solidFill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1600"/>
              </a:lnSpc>
            </a:pPr>
            <a:endParaRPr lang="en-US" altLang="zh-CN" b="1" dirty="0" smtClean="0">
              <a:solidFill>
                <a:srgbClr val="002060"/>
              </a:solidFill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US" altLang="zh-CN" dirty="0" smtClean="0">
                <a:solidFill>
                  <a:srgbClr val="00206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Dense deployment in enterprises/hotspots</a:t>
            </a:r>
          </a:p>
          <a:p>
            <a:pPr marL="0" indent="0" eaLnBrk="1" hangingPunct="1">
              <a:lnSpc>
                <a:spcPts val="2200"/>
              </a:lnSpc>
            </a:pPr>
            <a:endParaRPr lang="en-US" altLang="zh-CN" dirty="0" smtClean="0">
              <a:solidFill>
                <a:srgbClr val="002060"/>
              </a:solidFill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US" altLang="zh-CN" dirty="0" smtClean="0">
                <a:solidFill>
                  <a:srgbClr val="00206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Low power nodes</a:t>
            </a:r>
          </a:p>
          <a:p>
            <a:pPr marL="0" indent="0" eaLnBrk="1" hangingPunct="1">
              <a:lnSpc>
                <a:spcPts val="2200"/>
              </a:lnSpc>
            </a:pPr>
            <a:endParaRPr lang="en-US" altLang="zh-CN" dirty="0" smtClean="0">
              <a:solidFill>
                <a:srgbClr val="002060"/>
              </a:solidFill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US" altLang="zh-CN" dirty="0" smtClean="0">
                <a:solidFill>
                  <a:srgbClr val="00206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Freq. Reuse </a:t>
            </a:r>
            <a:r>
              <a:rPr lang="en-US" altLang="zh-CN" dirty="0" smtClean="0">
                <a:solidFill>
                  <a:schemeClr val="accent1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en-US" altLang="zh-CN" dirty="0" smtClean="0">
                <a:solidFill>
                  <a:srgbClr val="00206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 high spectral efficiency, but need to contain </a:t>
            </a:r>
          </a:p>
          <a:p>
            <a:pPr marL="0" indent="0" eaLnBrk="1" hangingPunct="1">
              <a:lnSpc>
                <a:spcPts val="22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cross-tier co-channel interference</a:t>
            </a:r>
          </a:p>
          <a:p>
            <a:pPr marL="0" indent="0" eaLnBrk="1" hangingPunct="1">
              <a:lnSpc>
                <a:spcPts val="2200"/>
              </a:lnSpc>
            </a:pPr>
            <a:endParaRPr lang="en-US" altLang="zh-CN" dirty="0" smtClean="0">
              <a:solidFill>
                <a:srgbClr val="002060"/>
              </a:solidFill>
              <a:latin typeface="+mj-lt"/>
              <a:ea typeface="宋体" panose="02010600030101010101" pitchFamily="2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eaLnBrk="1" hangingPunct="1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US" altLang="zh-CN" dirty="0" smtClean="0">
                <a:solidFill>
                  <a:srgbClr val="00206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Boosts indoor coverage &amp;</a:t>
            </a:r>
          </a:p>
          <a:p>
            <a:pPr marL="0" indent="0" eaLnBrk="1" hangingPunct="1">
              <a:lnSpc>
                <a:spcPts val="2200"/>
              </a:lnSpc>
            </a:pPr>
            <a:r>
              <a:rPr lang="en-US" altLang="zh-CN" dirty="0">
                <a:solidFill>
                  <a:srgbClr val="00206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dirty="0" smtClean="0">
                <a:solidFill>
                  <a:srgbClr val="00206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    data rates </a:t>
            </a:r>
          </a:p>
          <a:p>
            <a:pPr marL="0" indent="0" eaLnBrk="1" hangingPunct="1">
              <a:lnSpc>
                <a:spcPts val="2200"/>
              </a:lnSpc>
            </a:pPr>
            <a:endParaRPr lang="en-US" altLang="zh-CN" dirty="0" smtClean="0">
              <a:solidFill>
                <a:srgbClr val="002060"/>
              </a:solidFill>
              <a:latin typeface="+mj-lt"/>
              <a:ea typeface="宋体" panose="02010600030101010101" pitchFamily="2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eaLnBrk="1" hangingPunct="1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US" altLang="zh-CN" dirty="0" smtClean="0">
                <a:solidFill>
                  <a:srgbClr val="00206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Open/</a:t>
            </a:r>
            <a:r>
              <a:rPr lang="en-US" altLang="zh-CN" dirty="0" smtClean="0">
                <a:solidFill>
                  <a:schemeClr val="accent1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Closed</a:t>
            </a:r>
            <a:r>
              <a:rPr lang="en-US" altLang="zh-CN" dirty="0" smtClean="0">
                <a:solidFill>
                  <a:srgbClr val="00206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/Hybrid Access modes</a:t>
            </a:r>
            <a:endParaRPr lang="en-US" altLang="zh-CN" dirty="0">
              <a:solidFill>
                <a:srgbClr val="002060"/>
              </a:solidFill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1600"/>
              </a:lnSpc>
            </a:pPr>
            <a:endParaRPr lang="en-US" altLang="zh-CN" dirty="0">
              <a:solidFill>
                <a:srgbClr val="002060"/>
              </a:solidFill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7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673545" y="1141166"/>
            <a:ext cx="7376761" cy="600164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90500" algn="l"/>
                <a:tab pos="254000" algn="l"/>
              </a:tabLst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Example of 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cross-tier </a:t>
            </a:r>
            <a:r>
              <a:rPr lang="en-US" altLang="zh-CN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interference </a:t>
            </a:r>
            <a:r>
              <a:rPr lang="en-US" altLang="zh-CN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between</a:t>
            </a:r>
            <a:r>
              <a:rPr lang="en-US" altLang="zh-CN" dirty="0">
                <a:latin typeface="+mn-lt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</a:t>
            </a:r>
            <a:r>
              <a:rPr lang="en-US" altLang="zh-CN" dirty="0">
                <a:latin typeface="+mn-lt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M</a:t>
            </a:r>
            <a:r>
              <a:rPr lang="en-US" altLang="zh-CN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acro</a:t>
            </a:r>
            <a:r>
              <a:rPr lang="en-US" altLang="zh-CN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cell</a:t>
            </a:r>
            <a:r>
              <a:rPr lang="en-US" altLang="zh-CN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and </a:t>
            </a:r>
            <a:r>
              <a:rPr lang="en-US" altLang="zh-CN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</a:t>
            </a:r>
            <a:r>
              <a:rPr lang="en-US" altLang="zh-CN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mall</a:t>
            </a:r>
            <a:r>
              <a:rPr lang="en-US" altLang="zh-CN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cells located under its coverage area</a:t>
            </a:r>
            <a:endParaRPr lang="en-US" altLang="zh-CN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437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7010400" cy="7397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Cross-tier Interference Problem</a:t>
            </a:r>
          </a:p>
        </p:txBody>
      </p:sp>
      <p:sp>
        <p:nvSpPr>
          <p:cNvPr id="1843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4E2087C-CDFD-4609-8A47-F63770C05459}" type="slidenum">
              <a:rPr lang="en-US"/>
              <a:pPr/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Globecom</a:t>
            </a:r>
            <a:r>
              <a:rPr lang="en-US" dirty="0" smtClean="0"/>
              <a:t> 2014</a:t>
            </a:r>
            <a:endParaRPr lang="en-US" dirty="0"/>
          </a:p>
        </p:txBody>
      </p:sp>
      <p:pic>
        <p:nvPicPr>
          <p:cNvPr id="1026" name="Picture 2" descr="http://www.profheath.org/wp-content/uploads/2011/02/cellularSystems_femt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16" y="1741330"/>
            <a:ext cx="6489255" cy="378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" y="5401570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Due to freq. reuse 1, we need to ensure that </a:t>
            </a:r>
            <a:r>
              <a:rPr lang="en-US" dirty="0" err="1" smtClean="0">
                <a:solidFill>
                  <a:srgbClr val="000000"/>
                </a:solidFill>
                <a:cs typeface="Times New Roman" pitchFamily="18" charset="0"/>
              </a:rPr>
              <a:t>Femtos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 do not transmit with high power 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9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Co-tier </a:t>
            </a:r>
            <a:r>
              <a:rPr lang="en-US" altLang="en-US" dirty="0"/>
              <a:t>Interference Problem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Globecom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9371-A218-4007-A383-90510C927C8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905000" y="2133600"/>
            <a:ext cx="1694962" cy="1371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703028" y="2133600"/>
            <a:ext cx="1694962" cy="1371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5486400" y="2133600"/>
            <a:ext cx="1694962" cy="1371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869831" y="3546231"/>
            <a:ext cx="1694962" cy="1371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667859" y="3546231"/>
            <a:ext cx="1694962" cy="1371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5451231" y="3546231"/>
            <a:ext cx="1694962" cy="1371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3" descr="http://www.clker.com/cliparts/4/3/c/6/13590362971474684672small%20Base%20station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255" y="2404695"/>
            <a:ext cx="334107" cy="66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3" descr="http://www.clker.com/cliparts/4/3/c/6/13590362971474684672small%20Base%20station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455" y="4232031"/>
            <a:ext cx="334107" cy="66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3" descr="http://www.clker.com/cliparts/4/3/c/6/13590362971474684672small%20Base%20station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90" y="2286000"/>
            <a:ext cx="334107" cy="66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8" t="4926" r="24500" b="5074"/>
          <a:stretch>
            <a:fillRect/>
          </a:stretch>
        </p:blipFill>
        <p:spPr bwMode="auto">
          <a:xfrm>
            <a:off x="5562600" y="2819400"/>
            <a:ext cx="279072" cy="50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8" t="4926" r="24500" b="5074"/>
          <a:stretch>
            <a:fillRect/>
          </a:stretch>
        </p:blipFill>
        <p:spPr bwMode="auto">
          <a:xfrm>
            <a:off x="3858333" y="3687411"/>
            <a:ext cx="279072" cy="50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8" t="4926" r="24500" b="5074"/>
          <a:stretch>
            <a:fillRect/>
          </a:stretch>
        </p:blipFill>
        <p:spPr bwMode="auto">
          <a:xfrm>
            <a:off x="4953000" y="3940296"/>
            <a:ext cx="279072" cy="50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75"/>
          <p:cNvGrpSpPr>
            <a:grpSpLocks/>
          </p:cNvGrpSpPr>
          <p:nvPr/>
        </p:nvGrpSpPr>
        <p:grpSpPr bwMode="auto">
          <a:xfrm rot="21357424" flipH="1" flipV="1">
            <a:off x="6009701" y="2296395"/>
            <a:ext cx="1126684" cy="789068"/>
            <a:chOff x="5777472" y="4798637"/>
            <a:chExt cx="1366185" cy="1260568"/>
          </a:xfrm>
        </p:grpSpPr>
        <p:sp>
          <p:nvSpPr>
            <p:cNvPr id="36" name="Arc 33"/>
            <p:cNvSpPr>
              <a:spLocks noChangeArrowheads="1"/>
            </p:cNvSpPr>
            <p:nvPr/>
          </p:nvSpPr>
          <p:spPr bwMode="auto">
            <a:xfrm>
              <a:off x="5777472" y="545551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7" name="Arc 34"/>
            <p:cNvSpPr>
              <a:spLocks noChangeArrowheads="1"/>
            </p:cNvSpPr>
            <p:nvPr/>
          </p:nvSpPr>
          <p:spPr bwMode="auto">
            <a:xfrm>
              <a:off x="5929872" y="534603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8" name="Arc 35"/>
            <p:cNvSpPr>
              <a:spLocks noChangeArrowheads="1"/>
            </p:cNvSpPr>
            <p:nvPr/>
          </p:nvSpPr>
          <p:spPr bwMode="auto">
            <a:xfrm>
              <a:off x="6082272" y="523655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" name="Arc 36"/>
            <p:cNvSpPr>
              <a:spLocks noChangeArrowheads="1"/>
            </p:cNvSpPr>
            <p:nvPr/>
          </p:nvSpPr>
          <p:spPr bwMode="auto">
            <a:xfrm>
              <a:off x="6234672" y="512707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0" name="Arc 37"/>
            <p:cNvSpPr>
              <a:spLocks noChangeArrowheads="1"/>
            </p:cNvSpPr>
            <p:nvPr/>
          </p:nvSpPr>
          <p:spPr bwMode="auto">
            <a:xfrm>
              <a:off x="6387072" y="501759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1" name="Arc 38"/>
            <p:cNvSpPr>
              <a:spLocks noChangeArrowheads="1"/>
            </p:cNvSpPr>
            <p:nvPr/>
          </p:nvSpPr>
          <p:spPr bwMode="auto">
            <a:xfrm>
              <a:off x="6539472" y="490811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2" name="Arc 39"/>
            <p:cNvSpPr>
              <a:spLocks noChangeArrowheads="1"/>
            </p:cNvSpPr>
            <p:nvPr/>
          </p:nvSpPr>
          <p:spPr bwMode="auto">
            <a:xfrm>
              <a:off x="6691872" y="479863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43" name="Group 75"/>
          <p:cNvGrpSpPr>
            <a:grpSpLocks/>
          </p:cNvGrpSpPr>
          <p:nvPr/>
        </p:nvGrpSpPr>
        <p:grpSpPr bwMode="auto">
          <a:xfrm rot="14064220" flipH="1" flipV="1">
            <a:off x="4080254" y="2169602"/>
            <a:ext cx="1333443" cy="1041018"/>
            <a:chOff x="5777472" y="4798637"/>
            <a:chExt cx="1366185" cy="1260568"/>
          </a:xfrm>
        </p:grpSpPr>
        <p:sp>
          <p:nvSpPr>
            <p:cNvPr id="44" name="Arc 33"/>
            <p:cNvSpPr>
              <a:spLocks noChangeArrowheads="1"/>
            </p:cNvSpPr>
            <p:nvPr/>
          </p:nvSpPr>
          <p:spPr bwMode="auto">
            <a:xfrm>
              <a:off x="5777472" y="545551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" name="Arc 34"/>
            <p:cNvSpPr>
              <a:spLocks noChangeArrowheads="1"/>
            </p:cNvSpPr>
            <p:nvPr/>
          </p:nvSpPr>
          <p:spPr bwMode="auto">
            <a:xfrm>
              <a:off x="5929872" y="534603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" name="Arc 35"/>
            <p:cNvSpPr>
              <a:spLocks noChangeArrowheads="1"/>
            </p:cNvSpPr>
            <p:nvPr/>
          </p:nvSpPr>
          <p:spPr bwMode="auto">
            <a:xfrm>
              <a:off x="6082272" y="523655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" name="Arc 36"/>
            <p:cNvSpPr>
              <a:spLocks noChangeArrowheads="1"/>
            </p:cNvSpPr>
            <p:nvPr/>
          </p:nvSpPr>
          <p:spPr bwMode="auto">
            <a:xfrm>
              <a:off x="6234672" y="512707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8" name="Arc 37"/>
            <p:cNvSpPr>
              <a:spLocks noChangeArrowheads="1"/>
            </p:cNvSpPr>
            <p:nvPr/>
          </p:nvSpPr>
          <p:spPr bwMode="auto">
            <a:xfrm>
              <a:off x="6387072" y="501759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9" name="Arc 38"/>
            <p:cNvSpPr>
              <a:spLocks noChangeArrowheads="1"/>
            </p:cNvSpPr>
            <p:nvPr/>
          </p:nvSpPr>
          <p:spPr bwMode="auto">
            <a:xfrm>
              <a:off x="6539472" y="490811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0" name="Arc 39"/>
            <p:cNvSpPr>
              <a:spLocks noChangeArrowheads="1"/>
            </p:cNvSpPr>
            <p:nvPr/>
          </p:nvSpPr>
          <p:spPr bwMode="auto">
            <a:xfrm>
              <a:off x="6691872" y="479863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9" name="Group 75"/>
          <p:cNvGrpSpPr>
            <a:grpSpLocks/>
          </p:cNvGrpSpPr>
          <p:nvPr/>
        </p:nvGrpSpPr>
        <p:grpSpPr bwMode="auto">
          <a:xfrm rot="10629353" flipH="1" flipV="1">
            <a:off x="4371325" y="3171621"/>
            <a:ext cx="1132011" cy="1277370"/>
            <a:chOff x="5777472" y="4798637"/>
            <a:chExt cx="1366185" cy="1260568"/>
          </a:xfrm>
        </p:grpSpPr>
        <p:sp>
          <p:nvSpPr>
            <p:cNvPr id="60" name="Arc 33"/>
            <p:cNvSpPr>
              <a:spLocks noChangeArrowheads="1"/>
            </p:cNvSpPr>
            <p:nvPr/>
          </p:nvSpPr>
          <p:spPr bwMode="auto">
            <a:xfrm>
              <a:off x="5777472" y="545551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1" name="Arc 34"/>
            <p:cNvSpPr>
              <a:spLocks noChangeArrowheads="1"/>
            </p:cNvSpPr>
            <p:nvPr/>
          </p:nvSpPr>
          <p:spPr bwMode="auto">
            <a:xfrm>
              <a:off x="5929872" y="534603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2" name="Arc 35"/>
            <p:cNvSpPr>
              <a:spLocks noChangeArrowheads="1"/>
            </p:cNvSpPr>
            <p:nvPr/>
          </p:nvSpPr>
          <p:spPr bwMode="auto">
            <a:xfrm>
              <a:off x="6082272" y="523655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3" name="Arc 36"/>
            <p:cNvSpPr>
              <a:spLocks noChangeArrowheads="1"/>
            </p:cNvSpPr>
            <p:nvPr/>
          </p:nvSpPr>
          <p:spPr bwMode="auto">
            <a:xfrm>
              <a:off x="6234672" y="512707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4" name="Arc 37"/>
            <p:cNvSpPr>
              <a:spLocks noChangeArrowheads="1"/>
            </p:cNvSpPr>
            <p:nvPr/>
          </p:nvSpPr>
          <p:spPr bwMode="auto">
            <a:xfrm>
              <a:off x="6387072" y="501759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5" name="Arc 38"/>
            <p:cNvSpPr>
              <a:spLocks noChangeArrowheads="1"/>
            </p:cNvSpPr>
            <p:nvPr/>
          </p:nvSpPr>
          <p:spPr bwMode="auto">
            <a:xfrm>
              <a:off x="6539472" y="490811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6" name="Arc 39"/>
            <p:cNvSpPr>
              <a:spLocks noChangeArrowheads="1"/>
            </p:cNvSpPr>
            <p:nvPr/>
          </p:nvSpPr>
          <p:spPr bwMode="auto">
            <a:xfrm>
              <a:off x="6691872" y="479863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pic>
        <p:nvPicPr>
          <p:cNvPr id="67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8" t="4926" r="24500" b="5074"/>
          <a:stretch>
            <a:fillRect/>
          </a:stretch>
        </p:blipFill>
        <p:spPr bwMode="auto">
          <a:xfrm>
            <a:off x="4664823" y="2882543"/>
            <a:ext cx="279072" cy="50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4053590" y="302234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95256" y="307191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49285" y="456978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463253" y="5092230"/>
            <a:ext cx="1821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Femtos</a:t>
            </a:r>
            <a:r>
              <a:rPr lang="en-US" b="1" dirty="0" smtClean="0">
                <a:solidFill>
                  <a:srgbClr val="0070C0"/>
                </a:solidFill>
              </a:rPr>
              <a:t>: A, B,C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143000" y="4569782"/>
            <a:ext cx="914400" cy="6996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1713" y="529795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Room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1" name="Group 75"/>
          <p:cNvGrpSpPr>
            <a:grpSpLocks/>
          </p:cNvGrpSpPr>
          <p:nvPr/>
        </p:nvGrpSpPr>
        <p:grpSpPr bwMode="auto">
          <a:xfrm rot="12406091" flipH="1" flipV="1">
            <a:off x="5529188" y="5571808"/>
            <a:ext cx="1095476" cy="745341"/>
            <a:chOff x="5777472" y="4798637"/>
            <a:chExt cx="1366185" cy="1260568"/>
          </a:xfrm>
        </p:grpSpPr>
        <p:sp>
          <p:nvSpPr>
            <p:cNvPr id="52" name="Arc 33"/>
            <p:cNvSpPr>
              <a:spLocks noChangeArrowheads="1"/>
            </p:cNvSpPr>
            <p:nvPr/>
          </p:nvSpPr>
          <p:spPr bwMode="auto">
            <a:xfrm>
              <a:off x="5777472" y="545551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" name="Arc 34"/>
            <p:cNvSpPr>
              <a:spLocks noChangeArrowheads="1"/>
            </p:cNvSpPr>
            <p:nvPr/>
          </p:nvSpPr>
          <p:spPr bwMode="auto">
            <a:xfrm>
              <a:off x="5929872" y="534603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4" name="Arc 35"/>
            <p:cNvSpPr>
              <a:spLocks noChangeArrowheads="1"/>
            </p:cNvSpPr>
            <p:nvPr/>
          </p:nvSpPr>
          <p:spPr bwMode="auto">
            <a:xfrm>
              <a:off x="6082272" y="523655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5" name="Arc 36"/>
            <p:cNvSpPr>
              <a:spLocks noChangeArrowheads="1"/>
            </p:cNvSpPr>
            <p:nvPr/>
          </p:nvSpPr>
          <p:spPr bwMode="auto">
            <a:xfrm>
              <a:off x="6234672" y="512707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6" name="Arc 37"/>
            <p:cNvSpPr>
              <a:spLocks noChangeArrowheads="1"/>
            </p:cNvSpPr>
            <p:nvPr/>
          </p:nvSpPr>
          <p:spPr bwMode="auto">
            <a:xfrm>
              <a:off x="6387072" y="501759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7" name="Arc 38"/>
            <p:cNvSpPr>
              <a:spLocks noChangeArrowheads="1"/>
            </p:cNvSpPr>
            <p:nvPr/>
          </p:nvSpPr>
          <p:spPr bwMode="auto">
            <a:xfrm>
              <a:off x="6539472" y="490811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8" name="Arc 39"/>
            <p:cNvSpPr>
              <a:spLocks noChangeArrowheads="1"/>
            </p:cNvSpPr>
            <p:nvPr/>
          </p:nvSpPr>
          <p:spPr bwMode="auto">
            <a:xfrm>
              <a:off x="6691872" y="479863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673818" y="5660507"/>
            <a:ext cx="231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Serving Signal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3" name="Group 75"/>
          <p:cNvGrpSpPr>
            <a:grpSpLocks/>
          </p:cNvGrpSpPr>
          <p:nvPr/>
        </p:nvGrpSpPr>
        <p:grpSpPr bwMode="auto">
          <a:xfrm rot="12686537" flipH="1" flipV="1">
            <a:off x="5595537" y="6079924"/>
            <a:ext cx="877281" cy="665379"/>
            <a:chOff x="5777472" y="4798637"/>
            <a:chExt cx="1366185" cy="1260568"/>
          </a:xfrm>
        </p:grpSpPr>
        <p:sp>
          <p:nvSpPr>
            <p:cNvPr id="74" name="Arc 33"/>
            <p:cNvSpPr>
              <a:spLocks noChangeArrowheads="1"/>
            </p:cNvSpPr>
            <p:nvPr/>
          </p:nvSpPr>
          <p:spPr bwMode="auto">
            <a:xfrm>
              <a:off x="5777472" y="545551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5" name="Arc 34"/>
            <p:cNvSpPr>
              <a:spLocks noChangeArrowheads="1"/>
            </p:cNvSpPr>
            <p:nvPr/>
          </p:nvSpPr>
          <p:spPr bwMode="auto">
            <a:xfrm>
              <a:off x="5929872" y="534603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" name="Arc 35"/>
            <p:cNvSpPr>
              <a:spLocks noChangeArrowheads="1"/>
            </p:cNvSpPr>
            <p:nvPr/>
          </p:nvSpPr>
          <p:spPr bwMode="auto">
            <a:xfrm>
              <a:off x="6082272" y="523655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" name="Arc 36"/>
            <p:cNvSpPr>
              <a:spLocks noChangeArrowheads="1"/>
            </p:cNvSpPr>
            <p:nvPr/>
          </p:nvSpPr>
          <p:spPr bwMode="auto">
            <a:xfrm>
              <a:off x="6234672" y="512707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8" name="Arc 37"/>
            <p:cNvSpPr>
              <a:spLocks noChangeArrowheads="1"/>
            </p:cNvSpPr>
            <p:nvPr/>
          </p:nvSpPr>
          <p:spPr bwMode="auto">
            <a:xfrm>
              <a:off x="6387072" y="501759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9" name="Arc 38"/>
            <p:cNvSpPr>
              <a:spLocks noChangeArrowheads="1"/>
            </p:cNvSpPr>
            <p:nvPr/>
          </p:nvSpPr>
          <p:spPr bwMode="auto">
            <a:xfrm>
              <a:off x="6539472" y="490811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0" name="Arc 39"/>
            <p:cNvSpPr>
              <a:spLocks noChangeArrowheads="1"/>
            </p:cNvSpPr>
            <p:nvPr/>
          </p:nvSpPr>
          <p:spPr bwMode="auto">
            <a:xfrm>
              <a:off x="6691872" y="479863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573043" y="6195778"/>
            <a:ext cx="240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Interference Signal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41712" y="949321"/>
            <a:ext cx="6954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90500" algn="l"/>
                <a:tab pos="254000" algn="l"/>
              </a:tabLst>
              <a:defRPr/>
            </a:pPr>
            <a:r>
              <a:rPr lang="en-US" altLang="zh-CN" dirty="0">
                <a:solidFill>
                  <a:srgbClr val="000000"/>
                </a:solidFill>
                <a:cs typeface="Times New Roman" pitchFamily="18" charset="0"/>
              </a:rPr>
              <a:t>Example of </a:t>
            </a:r>
            <a:r>
              <a:rPr lang="en-US" altLang="zh-CN" dirty="0" smtClean="0">
                <a:solidFill>
                  <a:srgbClr val="FF0000"/>
                </a:solidFill>
                <a:cs typeface="Times New Roman" pitchFamily="18" charset="0"/>
              </a:rPr>
              <a:t>co-tier </a:t>
            </a:r>
            <a:r>
              <a:rPr lang="en-US" altLang="zh-CN" dirty="0">
                <a:solidFill>
                  <a:srgbClr val="FF0000"/>
                </a:solidFill>
                <a:cs typeface="Times New Roman" pitchFamily="18" charset="0"/>
              </a:rPr>
              <a:t>interference 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between </a:t>
            </a:r>
            <a:r>
              <a:rPr lang="en-US" altLang="zh-CN" dirty="0" err="1" smtClean="0">
                <a:solidFill>
                  <a:srgbClr val="000000"/>
                </a:solidFill>
                <a:cs typeface="Times New Roman" pitchFamily="18" charset="0"/>
              </a:rPr>
              <a:t>Femtos</a:t>
            </a:r>
            <a:r>
              <a:rPr lang="en-US" altLang="zh-CN" dirty="0" smtClean="0">
                <a:solidFill>
                  <a:srgbClr val="000000"/>
                </a:solidFill>
                <a:cs typeface="Times New Roman" pitchFamily="18" charset="0"/>
              </a:rPr>
              <a:t> deployed indoors</a:t>
            </a:r>
            <a:endParaRPr lang="en-US" altLang="zh-CN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02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altLang="en-US" sz="2400" dirty="0" smtClean="0"/>
              <a:t>Scenario: Enterprise building in urban areas</a:t>
            </a:r>
            <a:endParaRPr lang="en-US" altLang="en-US" sz="24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38231" y="978931"/>
            <a:ext cx="3268658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002060"/>
                </a:solidFill>
              </a:rPr>
              <a:t>Placement issue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Arbitrary placement of </a:t>
            </a:r>
            <a:r>
              <a:rPr lang="en-US" dirty="0" err="1" smtClean="0">
                <a:solidFill>
                  <a:srgbClr val="0070C0"/>
                </a:solidFill>
              </a:rPr>
              <a:t>Femtos</a:t>
            </a:r>
            <a:r>
              <a:rPr lang="en-US" dirty="0" smtClean="0">
                <a:solidFill>
                  <a:srgbClr val="0070C0"/>
                </a:solidFill>
              </a:rPr>
              <a:t> leads to co-tier &amp; cross-tier interference</a:t>
            </a:r>
          </a:p>
          <a:p>
            <a:r>
              <a:rPr lang="en-US" dirty="0">
                <a:solidFill>
                  <a:srgbClr val="FF0000"/>
                </a:solidFill>
              </a:rPr>
              <a:t>Power leakage from </a:t>
            </a:r>
            <a:r>
              <a:rPr lang="en-US" dirty="0" err="1" smtClean="0">
                <a:solidFill>
                  <a:srgbClr val="FF0000"/>
                </a:solidFill>
              </a:rPr>
              <a:t>Femtos</a:t>
            </a:r>
            <a:r>
              <a:rPr lang="en-US" dirty="0" smtClean="0">
                <a:solidFill>
                  <a:srgbClr val="FF0000"/>
                </a:solidFill>
              </a:rPr>
              <a:t> into </a:t>
            </a:r>
            <a:r>
              <a:rPr lang="en-US" dirty="0" err="1" smtClean="0">
                <a:solidFill>
                  <a:srgbClr val="FF0000"/>
                </a:solidFill>
              </a:rPr>
              <a:t>HIZone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33CC"/>
                </a:solidFill>
              </a:rPr>
              <a:t>Temporal variation in occupancy in </a:t>
            </a:r>
            <a:r>
              <a:rPr lang="en-US" dirty="0" err="1" smtClean="0">
                <a:solidFill>
                  <a:srgbClr val="FF33CC"/>
                </a:solidFill>
              </a:rPr>
              <a:t>HIZone</a:t>
            </a:r>
            <a:r>
              <a:rPr lang="en-US" dirty="0" smtClean="0">
                <a:solidFill>
                  <a:srgbClr val="FF33CC"/>
                </a:solidFill>
              </a:rPr>
              <a:t>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Optimal placement &amp; Dynamic power control at </a:t>
            </a:r>
            <a:r>
              <a:rPr lang="en-US" dirty="0" err="1" smtClean="0">
                <a:solidFill>
                  <a:srgbClr val="00B050"/>
                </a:solidFill>
              </a:rPr>
              <a:t>Femtos</a:t>
            </a:r>
            <a:r>
              <a:rPr lang="en-US" dirty="0" smtClean="0">
                <a:solidFill>
                  <a:srgbClr val="00B050"/>
                </a:solidFill>
              </a:rPr>
              <a:t> ensure good SINR for indoor &amp; </a:t>
            </a:r>
            <a:r>
              <a:rPr lang="en-US" dirty="0" err="1" smtClean="0">
                <a:solidFill>
                  <a:srgbClr val="00B050"/>
                </a:solidFill>
              </a:rPr>
              <a:t>HIZone</a:t>
            </a:r>
            <a:r>
              <a:rPr lang="en-US" dirty="0" smtClean="0">
                <a:solidFill>
                  <a:srgbClr val="00B050"/>
                </a:solidFill>
              </a:rPr>
              <a:t> outdoor UEs</a:t>
            </a:r>
          </a:p>
          <a:p>
            <a:pPr marL="0" indent="0" algn="just">
              <a:buNone/>
              <a:defRPr/>
            </a:pPr>
            <a:endParaRPr lang="en-US" sz="2800" dirty="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Globecom 2014</a:t>
            </a:r>
            <a:endParaRPr lang="en-US" dirty="0"/>
          </a:p>
        </p:txBody>
      </p:sp>
      <p:sp>
        <p:nvSpPr>
          <p:cNvPr id="1024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51C0C44-63DE-4B36-B363-C4FCCA44CC7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194" name="Picture 2" descr="http://theflavourstyle.files.wordpress.com/2012/09/dsc_02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426" y="1499050"/>
            <a:ext cx="566928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572494" y="4809507"/>
            <a:ext cx="2438400" cy="914400"/>
          </a:xfrm>
          <a:prstGeom prst="ellipse">
            <a:avLst/>
          </a:prstGeom>
          <a:noFill/>
          <a:ln w="60325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11240" y="4809507"/>
            <a:ext cx="2438400" cy="914400"/>
          </a:xfrm>
          <a:prstGeom prst="ellipse">
            <a:avLst/>
          </a:prstGeom>
          <a:noFill/>
          <a:ln w="60325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24400" y="5723907"/>
            <a:ext cx="762000" cy="448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477000" y="5723907"/>
            <a:ext cx="685800" cy="448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14445" y="6119359"/>
            <a:ext cx="462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Power Leakage from </a:t>
            </a:r>
            <a:r>
              <a:rPr lang="en-US" dirty="0" err="1" smtClean="0">
                <a:solidFill>
                  <a:schemeClr val="tx1"/>
                </a:solidFill>
              </a:rPr>
              <a:t>Femtos</a:t>
            </a:r>
            <a:r>
              <a:rPr lang="en-US" dirty="0" smtClean="0">
                <a:solidFill>
                  <a:schemeClr val="tx1"/>
                </a:solidFill>
              </a:rPr>
              <a:t> @ </a:t>
            </a:r>
            <a:r>
              <a:rPr lang="en-US" dirty="0" err="1" smtClean="0">
                <a:solidFill>
                  <a:schemeClr val="tx1"/>
                </a:solidFill>
              </a:rPr>
              <a:t>HIZone</a:t>
            </a:r>
            <a:r>
              <a:rPr lang="en-US" dirty="0" err="1">
                <a:solidFill>
                  <a:schemeClr val="tx1"/>
                </a:solidFill>
              </a:rPr>
              <a:t>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 descr="http://www.clker.com/cliparts/4/3/c/6/13590362971474684672small%20Base%20statio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493" y="1600200"/>
            <a:ext cx="334107" cy="66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http://www.clker.com/cliparts/4/3/c/6/13590362971474684672small%20Base%20statio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473" y="1517540"/>
            <a:ext cx="334107" cy="66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336041"/>
              </p:ext>
            </p:extLst>
          </p:nvPr>
        </p:nvGraphicFramePr>
        <p:xfrm>
          <a:off x="1676400" y="5504886"/>
          <a:ext cx="492125" cy="1228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3" name="Visio" r:id="rId6" imgW="624535" imgH="1494739" progId="Visio.Drawing.11">
                  <p:embed/>
                </p:oleObj>
              </mc:Choice>
              <mc:Fallback>
                <p:oleObj name="Visio" r:id="rId6" imgW="624535" imgH="149473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504886"/>
                        <a:ext cx="492125" cy="1228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4" descr="BTS_Indo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82866"/>
            <a:ext cx="29051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75"/>
          <p:cNvGrpSpPr>
            <a:grpSpLocks/>
          </p:cNvGrpSpPr>
          <p:nvPr/>
        </p:nvGrpSpPr>
        <p:grpSpPr bwMode="auto">
          <a:xfrm rot="11523367" flipH="1" flipV="1">
            <a:off x="2001977" y="4950380"/>
            <a:ext cx="1264084" cy="746154"/>
            <a:chOff x="5777472" y="4798637"/>
            <a:chExt cx="1366185" cy="1260568"/>
          </a:xfrm>
        </p:grpSpPr>
        <p:sp>
          <p:nvSpPr>
            <p:cNvPr id="30" name="Arc 33"/>
            <p:cNvSpPr>
              <a:spLocks noChangeArrowheads="1"/>
            </p:cNvSpPr>
            <p:nvPr/>
          </p:nvSpPr>
          <p:spPr bwMode="auto">
            <a:xfrm>
              <a:off x="5777472" y="545551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" name="Arc 34"/>
            <p:cNvSpPr>
              <a:spLocks noChangeArrowheads="1"/>
            </p:cNvSpPr>
            <p:nvPr/>
          </p:nvSpPr>
          <p:spPr bwMode="auto">
            <a:xfrm>
              <a:off x="5929872" y="534603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" name="Arc 35"/>
            <p:cNvSpPr>
              <a:spLocks noChangeArrowheads="1"/>
            </p:cNvSpPr>
            <p:nvPr/>
          </p:nvSpPr>
          <p:spPr bwMode="auto">
            <a:xfrm>
              <a:off x="6082272" y="523655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" name="Arc 36"/>
            <p:cNvSpPr>
              <a:spLocks noChangeArrowheads="1"/>
            </p:cNvSpPr>
            <p:nvPr/>
          </p:nvSpPr>
          <p:spPr bwMode="auto">
            <a:xfrm>
              <a:off x="6234672" y="512707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" name="Arc 37"/>
            <p:cNvSpPr>
              <a:spLocks noChangeArrowheads="1"/>
            </p:cNvSpPr>
            <p:nvPr/>
          </p:nvSpPr>
          <p:spPr bwMode="auto">
            <a:xfrm>
              <a:off x="6387072" y="501759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" name="Arc 38"/>
            <p:cNvSpPr>
              <a:spLocks noChangeArrowheads="1"/>
            </p:cNvSpPr>
            <p:nvPr/>
          </p:nvSpPr>
          <p:spPr bwMode="auto">
            <a:xfrm>
              <a:off x="6539472" y="490811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" name="Arc 39"/>
            <p:cNvSpPr>
              <a:spLocks noChangeArrowheads="1"/>
            </p:cNvSpPr>
            <p:nvPr/>
          </p:nvSpPr>
          <p:spPr bwMode="auto">
            <a:xfrm>
              <a:off x="6691872" y="479863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37" name="Rectangle 92"/>
          <p:cNvSpPr>
            <a:spLocks noChangeArrowheads="1"/>
          </p:cNvSpPr>
          <p:nvPr/>
        </p:nvSpPr>
        <p:spPr bwMode="auto">
          <a:xfrm>
            <a:off x="2262502" y="6087096"/>
            <a:ext cx="1183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chemeClr val="tx1"/>
                </a:solidFill>
                <a:latin typeface="Helvetica" pitchFamily="-84" charset="0"/>
              </a:rPr>
              <a:t>eNodeB</a:t>
            </a:r>
            <a:r>
              <a:rPr lang="en-US" altLang="en-US" sz="2000" dirty="0">
                <a:solidFill>
                  <a:schemeClr val="tx1"/>
                </a:solidFill>
                <a:latin typeface="Helvetica" pitchFamily="-84" charset="0"/>
              </a:rPr>
              <a:t> </a:t>
            </a:r>
          </a:p>
        </p:txBody>
      </p:sp>
      <p:grpSp>
        <p:nvGrpSpPr>
          <p:cNvPr id="46" name="Group 75"/>
          <p:cNvGrpSpPr>
            <a:grpSpLocks/>
          </p:cNvGrpSpPr>
          <p:nvPr/>
        </p:nvGrpSpPr>
        <p:grpSpPr bwMode="auto">
          <a:xfrm rot="21357424" flipH="1" flipV="1">
            <a:off x="5436615" y="1486537"/>
            <a:ext cx="1126684" cy="789068"/>
            <a:chOff x="5777472" y="4798637"/>
            <a:chExt cx="1366185" cy="1260568"/>
          </a:xfrm>
        </p:grpSpPr>
        <p:sp>
          <p:nvSpPr>
            <p:cNvPr id="47" name="Arc 33"/>
            <p:cNvSpPr>
              <a:spLocks noChangeArrowheads="1"/>
            </p:cNvSpPr>
            <p:nvPr/>
          </p:nvSpPr>
          <p:spPr bwMode="auto">
            <a:xfrm>
              <a:off x="5777472" y="545551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8" name="Arc 34"/>
            <p:cNvSpPr>
              <a:spLocks noChangeArrowheads="1"/>
            </p:cNvSpPr>
            <p:nvPr/>
          </p:nvSpPr>
          <p:spPr bwMode="auto">
            <a:xfrm>
              <a:off x="5929872" y="534603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9" name="Arc 35"/>
            <p:cNvSpPr>
              <a:spLocks noChangeArrowheads="1"/>
            </p:cNvSpPr>
            <p:nvPr/>
          </p:nvSpPr>
          <p:spPr bwMode="auto">
            <a:xfrm>
              <a:off x="6082272" y="523655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0" name="Arc 36"/>
            <p:cNvSpPr>
              <a:spLocks noChangeArrowheads="1"/>
            </p:cNvSpPr>
            <p:nvPr/>
          </p:nvSpPr>
          <p:spPr bwMode="auto">
            <a:xfrm>
              <a:off x="6234672" y="512707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" name="Arc 37"/>
            <p:cNvSpPr>
              <a:spLocks noChangeArrowheads="1"/>
            </p:cNvSpPr>
            <p:nvPr/>
          </p:nvSpPr>
          <p:spPr bwMode="auto">
            <a:xfrm>
              <a:off x="6387072" y="501759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" name="Arc 38"/>
            <p:cNvSpPr>
              <a:spLocks noChangeArrowheads="1"/>
            </p:cNvSpPr>
            <p:nvPr/>
          </p:nvSpPr>
          <p:spPr bwMode="auto">
            <a:xfrm>
              <a:off x="6539472" y="490811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" name="Arc 39"/>
            <p:cNvSpPr>
              <a:spLocks noChangeArrowheads="1"/>
            </p:cNvSpPr>
            <p:nvPr/>
          </p:nvSpPr>
          <p:spPr bwMode="auto">
            <a:xfrm>
              <a:off x="6691872" y="479863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5" name="Group 75"/>
          <p:cNvGrpSpPr>
            <a:grpSpLocks/>
          </p:cNvGrpSpPr>
          <p:nvPr/>
        </p:nvGrpSpPr>
        <p:grpSpPr bwMode="auto">
          <a:xfrm rot="14912897" flipH="1" flipV="1">
            <a:off x="3667485" y="1677594"/>
            <a:ext cx="1126684" cy="789068"/>
            <a:chOff x="5777472" y="4798637"/>
            <a:chExt cx="1366185" cy="1260568"/>
          </a:xfrm>
        </p:grpSpPr>
        <p:sp>
          <p:nvSpPr>
            <p:cNvPr id="56" name="Arc 33"/>
            <p:cNvSpPr>
              <a:spLocks noChangeArrowheads="1"/>
            </p:cNvSpPr>
            <p:nvPr/>
          </p:nvSpPr>
          <p:spPr bwMode="auto">
            <a:xfrm>
              <a:off x="5777472" y="545551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7" name="Arc 34"/>
            <p:cNvSpPr>
              <a:spLocks noChangeArrowheads="1"/>
            </p:cNvSpPr>
            <p:nvPr/>
          </p:nvSpPr>
          <p:spPr bwMode="auto">
            <a:xfrm>
              <a:off x="5929872" y="534603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8" name="Arc 35"/>
            <p:cNvSpPr>
              <a:spLocks noChangeArrowheads="1"/>
            </p:cNvSpPr>
            <p:nvPr/>
          </p:nvSpPr>
          <p:spPr bwMode="auto">
            <a:xfrm>
              <a:off x="6082272" y="523655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" name="Arc 36"/>
            <p:cNvSpPr>
              <a:spLocks noChangeArrowheads="1"/>
            </p:cNvSpPr>
            <p:nvPr/>
          </p:nvSpPr>
          <p:spPr bwMode="auto">
            <a:xfrm>
              <a:off x="6234672" y="512707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0" name="Arc 37"/>
            <p:cNvSpPr>
              <a:spLocks noChangeArrowheads="1"/>
            </p:cNvSpPr>
            <p:nvPr/>
          </p:nvSpPr>
          <p:spPr bwMode="auto">
            <a:xfrm>
              <a:off x="6387072" y="501759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1" name="Arc 38"/>
            <p:cNvSpPr>
              <a:spLocks noChangeArrowheads="1"/>
            </p:cNvSpPr>
            <p:nvPr/>
          </p:nvSpPr>
          <p:spPr bwMode="auto">
            <a:xfrm>
              <a:off x="6539472" y="490811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2" name="Arc 39"/>
            <p:cNvSpPr>
              <a:spLocks noChangeArrowheads="1"/>
            </p:cNvSpPr>
            <p:nvPr/>
          </p:nvSpPr>
          <p:spPr bwMode="auto">
            <a:xfrm>
              <a:off x="6691872" y="479863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pic>
        <p:nvPicPr>
          <p:cNvPr id="54" name="Picture 13" descr="http://www.clker.com/cliparts/4/3/c/6/13590362971474684672small%20Base%20statio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234" y="3211643"/>
            <a:ext cx="334107" cy="66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75"/>
          <p:cNvGrpSpPr>
            <a:grpSpLocks/>
          </p:cNvGrpSpPr>
          <p:nvPr/>
        </p:nvGrpSpPr>
        <p:grpSpPr bwMode="auto">
          <a:xfrm rot="21357424" flipH="1" flipV="1">
            <a:off x="4714301" y="3058395"/>
            <a:ext cx="1126684" cy="789068"/>
            <a:chOff x="5777472" y="4798637"/>
            <a:chExt cx="1366185" cy="1260568"/>
          </a:xfrm>
        </p:grpSpPr>
        <p:sp>
          <p:nvSpPr>
            <p:cNvPr id="64" name="Arc 33"/>
            <p:cNvSpPr>
              <a:spLocks noChangeArrowheads="1"/>
            </p:cNvSpPr>
            <p:nvPr/>
          </p:nvSpPr>
          <p:spPr bwMode="auto">
            <a:xfrm>
              <a:off x="5777472" y="545551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5" name="Arc 34"/>
            <p:cNvSpPr>
              <a:spLocks noChangeArrowheads="1"/>
            </p:cNvSpPr>
            <p:nvPr/>
          </p:nvSpPr>
          <p:spPr bwMode="auto">
            <a:xfrm>
              <a:off x="5929872" y="534603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6" name="Arc 35"/>
            <p:cNvSpPr>
              <a:spLocks noChangeArrowheads="1"/>
            </p:cNvSpPr>
            <p:nvPr/>
          </p:nvSpPr>
          <p:spPr bwMode="auto">
            <a:xfrm>
              <a:off x="6082272" y="523655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" name="Arc 36"/>
            <p:cNvSpPr>
              <a:spLocks noChangeArrowheads="1"/>
            </p:cNvSpPr>
            <p:nvPr/>
          </p:nvSpPr>
          <p:spPr bwMode="auto">
            <a:xfrm>
              <a:off x="6234672" y="512707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" name="Arc 37"/>
            <p:cNvSpPr>
              <a:spLocks noChangeArrowheads="1"/>
            </p:cNvSpPr>
            <p:nvPr/>
          </p:nvSpPr>
          <p:spPr bwMode="auto">
            <a:xfrm>
              <a:off x="6387072" y="501759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9" name="Arc 38"/>
            <p:cNvSpPr>
              <a:spLocks noChangeArrowheads="1"/>
            </p:cNvSpPr>
            <p:nvPr/>
          </p:nvSpPr>
          <p:spPr bwMode="auto">
            <a:xfrm>
              <a:off x="6539472" y="490811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" name="Arc 39"/>
            <p:cNvSpPr>
              <a:spLocks noChangeArrowheads="1"/>
            </p:cNvSpPr>
            <p:nvPr/>
          </p:nvSpPr>
          <p:spPr bwMode="auto">
            <a:xfrm>
              <a:off x="6691872" y="479863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pic>
        <p:nvPicPr>
          <p:cNvPr id="71" name="Picture 13" descr="http://www.clker.com/cliparts/4/3/c/6/13590362971474684672small%20Base%20statio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834" y="3319106"/>
            <a:ext cx="334107" cy="66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Group 75"/>
          <p:cNvGrpSpPr>
            <a:grpSpLocks/>
          </p:cNvGrpSpPr>
          <p:nvPr/>
        </p:nvGrpSpPr>
        <p:grpSpPr bwMode="auto">
          <a:xfrm rot="21357424" flipH="1" flipV="1">
            <a:off x="7113015" y="3315337"/>
            <a:ext cx="1126684" cy="789068"/>
            <a:chOff x="5777472" y="4798637"/>
            <a:chExt cx="1366185" cy="1260568"/>
          </a:xfrm>
        </p:grpSpPr>
        <p:sp>
          <p:nvSpPr>
            <p:cNvPr id="73" name="Arc 33"/>
            <p:cNvSpPr>
              <a:spLocks noChangeArrowheads="1"/>
            </p:cNvSpPr>
            <p:nvPr/>
          </p:nvSpPr>
          <p:spPr bwMode="auto">
            <a:xfrm>
              <a:off x="5777472" y="545551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" name="Arc 34"/>
            <p:cNvSpPr>
              <a:spLocks noChangeArrowheads="1"/>
            </p:cNvSpPr>
            <p:nvPr/>
          </p:nvSpPr>
          <p:spPr bwMode="auto">
            <a:xfrm>
              <a:off x="5929872" y="534603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5" name="Arc 35"/>
            <p:cNvSpPr>
              <a:spLocks noChangeArrowheads="1"/>
            </p:cNvSpPr>
            <p:nvPr/>
          </p:nvSpPr>
          <p:spPr bwMode="auto">
            <a:xfrm>
              <a:off x="6082272" y="523655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" name="Arc 36"/>
            <p:cNvSpPr>
              <a:spLocks noChangeArrowheads="1"/>
            </p:cNvSpPr>
            <p:nvPr/>
          </p:nvSpPr>
          <p:spPr bwMode="auto">
            <a:xfrm>
              <a:off x="6234672" y="512707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" name="Arc 37"/>
            <p:cNvSpPr>
              <a:spLocks noChangeArrowheads="1"/>
            </p:cNvSpPr>
            <p:nvPr/>
          </p:nvSpPr>
          <p:spPr bwMode="auto">
            <a:xfrm>
              <a:off x="6387072" y="501759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8" name="Arc 38"/>
            <p:cNvSpPr>
              <a:spLocks noChangeArrowheads="1"/>
            </p:cNvSpPr>
            <p:nvPr/>
          </p:nvSpPr>
          <p:spPr bwMode="auto">
            <a:xfrm>
              <a:off x="6539472" y="490811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9" name="Arc 39"/>
            <p:cNvSpPr>
              <a:spLocks noChangeArrowheads="1"/>
            </p:cNvSpPr>
            <p:nvPr/>
          </p:nvSpPr>
          <p:spPr bwMode="auto">
            <a:xfrm>
              <a:off x="6691872" y="479863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pic>
        <p:nvPicPr>
          <p:cNvPr id="80" name="Picture 13" descr="http://www.clker.com/cliparts/4/3/c/6/13590362971474684672small%20Base%20statio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948" y="2249385"/>
            <a:ext cx="334107" cy="66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oup 75"/>
          <p:cNvGrpSpPr>
            <a:grpSpLocks/>
          </p:cNvGrpSpPr>
          <p:nvPr/>
        </p:nvGrpSpPr>
        <p:grpSpPr bwMode="auto">
          <a:xfrm rot="21357424" flipH="1" flipV="1">
            <a:off x="7113015" y="2096137"/>
            <a:ext cx="1126684" cy="789068"/>
            <a:chOff x="5777472" y="4798637"/>
            <a:chExt cx="1366185" cy="1260568"/>
          </a:xfrm>
        </p:grpSpPr>
        <p:sp>
          <p:nvSpPr>
            <p:cNvPr id="82" name="Arc 33"/>
            <p:cNvSpPr>
              <a:spLocks noChangeArrowheads="1"/>
            </p:cNvSpPr>
            <p:nvPr/>
          </p:nvSpPr>
          <p:spPr bwMode="auto">
            <a:xfrm>
              <a:off x="5777472" y="545551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3" name="Arc 34"/>
            <p:cNvSpPr>
              <a:spLocks noChangeArrowheads="1"/>
            </p:cNvSpPr>
            <p:nvPr/>
          </p:nvSpPr>
          <p:spPr bwMode="auto">
            <a:xfrm>
              <a:off x="5929872" y="534603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4" name="Arc 35"/>
            <p:cNvSpPr>
              <a:spLocks noChangeArrowheads="1"/>
            </p:cNvSpPr>
            <p:nvPr/>
          </p:nvSpPr>
          <p:spPr bwMode="auto">
            <a:xfrm>
              <a:off x="6082272" y="523655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5" name="Arc 36"/>
            <p:cNvSpPr>
              <a:spLocks noChangeArrowheads="1"/>
            </p:cNvSpPr>
            <p:nvPr/>
          </p:nvSpPr>
          <p:spPr bwMode="auto">
            <a:xfrm>
              <a:off x="6234672" y="512707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6" name="Arc 37"/>
            <p:cNvSpPr>
              <a:spLocks noChangeArrowheads="1"/>
            </p:cNvSpPr>
            <p:nvPr/>
          </p:nvSpPr>
          <p:spPr bwMode="auto">
            <a:xfrm>
              <a:off x="6387072" y="501759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7" name="Arc 38"/>
            <p:cNvSpPr>
              <a:spLocks noChangeArrowheads="1"/>
            </p:cNvSpPr>
            <p:nvPr/>
          </p:nvSpPr>
          <p:spPr bwMode="auto">
            <a:xfrm>
              <a:off x="6539472" y="490811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" name="Arc 39"/>
            <p:cNvSpPr>
              <a:spLocks noChangeArrowheads="1"/>
            </p:cNvSpPr>
            <p:nvPr/>
          </p:nvSpPr>
          <p:spPr bwMode="auto">
            <a:xfrm>
              <a:off x="6691872" y="4798637"/>
              <a:ext cx="451785" cy="603688"/>
            </a:xfrm>
            <a:custGeom>
              <a:avLst/>
              <a:gdLst>
                <a:gd name="T0" fmla="*/ 225892 w 451785"/>
                <a:gd name="T1" fmla="*/ 0 h 603688"/>
                <a:gd name="T2" fmla="*/ 225893 w 451785"/>
                <a:gd name="T3" fmla="*/ 301844 h 603688"/>
                <a:gd name="T4" fmla="*/ 451785 w 451785"/>
                <a:gd name="T5" fmla="*/ 301844 h 603688"/>
                <a:gd name="T6" fmla="*/ 0 60000 65536"/>
                <a:gd name="T7" fmla="*/ 0 60000 65536"/>
                <a:gd name="T8" fmla="*/ 0 60000 65536"/>
                <a:gd name="T9" fmla="*/ 225892 w 451785"/>
                <a:gd name="T10" fmla="*/ 0 h 603688"/>
                <a:gd name="T11" fmla="*/ 451785 w 451785"/>
                <a:gd name="T12" fmla="*/ 301844 h 603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1785" h="603688" stroke="0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  <a:lnTo>
                    <a:pt x="225893" y="301844"/>
                  </a:lnTo>
                  <a:lnTo>
                    <a:pt x="225892" y="0"/>
                  </a:lnTo>
                  <a:close/>
                </a:path>
                <a:path w="451785" h="603688" fill="none">
                  <a:moveTo>
                    <a:pt x="225892" y="0"/>
                  </a:moveTo>
                  <a:lnTo>
                    <a:pt x="225891" y="0"/>
                  </a:lnTo>
                  <a:cubicBezTo>
                    <a:pt x="350649" y="0"/>
                    <a:pt x="451785" y="135140"/>
                    <a:pt x="451785" y="301844"/>
                  </a:cubicBezTo>
                </a:path>
              </a:pathLst>
            </a:custGeom>
            <a:noFill/>
            <a:ln w="25400">
              <a:solidFill>
                <a:schemeClr val="accent6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747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26969</TotalTime>
  <Words>1515</Words>
  <Application>Microsoft Office PowerPoint</Application>
  <PresentationFormat>On-screen Show (4:3)</PresentationFormat>
  <Paragraphs>357</Paragraphs>
  <Slides>27</Slides>
  <Notes>15</Notes>
  <HiddenSlides>2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MS PGothic</vt:lpstr>
      <vt:lpstr>新細明體</vt:lpstr>
      <vt:lpstr>宋体</vt:lpstr>
      <vt:lpstr>Arial</vt:lpstr>
      <vt:lpstr>Cambria Math</vt:lpstr>
      <vt:lpstr>Courier New</vt:lpstr>
      <vt:lpstr>方正舒体</vt:lpstr>
      <vt:lpstr>Georgia</vt:lpstr>
      <vt:lpstr>Helvetica</vt:lpstr>
      <vt:lpstr>Times New Roman</vt:lpstr>
      <vt:lpstr>WenQuanYi Micro Hei</vt:lpstr>
      <vt:lpstr>Wingdings</vt:lpstr>
      <vt:lpstr>Wingdings 3</vt:lpstr>
      <vt:lpstr>Wood Type</vt:lpstr>
      <vt:lpstr>Visio</vt:lpstr>
      <vt:lpstr>On Placement and Dynamic Power Control Of Femto Cells in LTE HetNets</vt:lpstr>
      <vt:lpstr>Outline</vt:lpstr>
      <vt:lpstr>    Trend 1                   </vt:lpstr>
      <vt:lpstr>Trend 2</vt:lpstr>
      <vt:lpstr>Only Macro Base Station</vt:lpstr>
      <vt:lpstr>Solution: Heterogeneous Networks (HetNets)</vt:lpstr>
      <vt:lpstr>Cross-tier Interference Problem</vt:lpstr>
      <vt:lpstr>Co-tier Interference Problem</vt:lpstr>
      <vt:lpstr>Scenario: Enterprise building in urban areas</vt:lpstr>
      <vt:lpstr>Problem Statement &amp; Work Done </vt:lpstr>
      <vt:lpstr>Bird-eye view of floor area inside and outside enterprise building considered</vt:lpstr>
      <vt:lpstr>LTE Femto SON Architecture</vt:lpstr>
      <vt:lpstr>Channel Model and Notations Used </vt:lpstr>
      <vt:lpstr>MinNF MIP Formulation</vt:lpstr>
      <vt:lpstr>MinNF MIP Formulation</vt:lpstr>
      <vt:lpstr>OptFP MIP Formulation </vt:lpstr>
      <vt:lpstr>OptFP MIP Formulation</vt:lpstr>
      <vt:lpstr>OptFP MIP Formulation</vt:lpstr>
      <vt:lpstr>SON based Placement and Power Control Algorithm  </vt:lpstr>
      <vt:lpstr>Simulation Parameters</vt:lpstr>
      <vt:lpstr>SINR REM plots for MinNF and OptFP</vt:lpstr>
      <vt:lpstr>Sub-region association in MinNF and OptFP</vt:lpstr>
      <vt:lpstr>Optimal Femtos Tx Power in Watts</vt:lpstr>
      <vt:lpstr>GAMS Running Time</vt:lpstr>
      <vt:lpstr>Summary and Future Work</vt:lpstr>
      <vt:lpstr>Acknowledgments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Bheemarjuna Tamma</cp:lastModifiedBy>
  <cp:revision>731</cp:revision>
  <cp:lastPrinted>1601-01-01T00:00:00Z</cp:lastPrinted>
  <dcterms:created xsi:type="dcterms:W3CDTF">2009-01-05T15:07:26Z</dcterms:created>
  <dcterms:modified xsi:type="dcterms:W3CDTF">2014-12-09T17:01:58Z</dcterms:modified>
</cp:coreProperties>
</file>